
<file path=[Content_Types].xml><?xml version="1.0" encoding="utf-8"?>
<Types xmlns="http://schemas.openxmlformats.org/package/2006/content-types">
  <Default Extension="xml" ContentType="application/xml"/>
  <Default Extension="pdf" ContentType="application/pdf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52"/>
  </p:notesMasterIdLst>
  <p:handoutMasterIdLst>
    <p:handoutMasterId r:id="rId53"/>
  </p:handoutMasterIdLst>
  <p:sldIdLst>
    <p:sldId id="339" r:id="rId2"/>
    <p:sldId id="502" r:id="rId3"/>
    <p:sldId id="532" r:id="rId4"/>
    <p:sldId id="525" r:id="rId5"/>
    <p:sldId id="456" r:id="rId6"/>
    <p:sldId id="531" r:id="rId7"/>
    <p:sldId id="458" r:id="rId8"/>
    <p:sldId id="503" r:id="rId9"/>
    <p:sldId id="524" r:id="rId10"/>
    <p:sldId id="501" r:id="rId11"/>
    <p:sldId id="459" r:id="rId12"/>
    <p:sldId id="460" r:id="rId13"/>
    <p:sldId id="504" r:id="rId14"/>
    <p:sldId id="482" r:id="rId15"/>
    <p:sldId id="526" r:id="rId16"/>
    <p:sldId id="461" r:id="rId17"/>
    <p:sldId id="481" r:id="rId18"/>
    <p:sldId id="472" r:id="rId19"/>
    <p:sldId id="497" r:id="rId20"/>
    <p:sldId id="480" r:id="rId21"/>
    <p:sldId id="454" r:id="rId22"/>
    <p:sldId id="522" r:id="rId23"/>
    <p:sldId id="529" r:id="rId24"/>
    <p:sldId id="499" r:id="rId25"/>
    <p:sldId id="508" r:id="rId26"/>
    <p:sldId id="534" r:id="rId27"/>
    <p:sldId id="533" r:id="rId28"/>
    <p:sldId id="509" r:id="rId29"/>
    <p:sldId id="513" r:id="rId30"/>
    <p:sldId id="514" r:id="rId31"/>
    <p:sldId id="510" r:id="rId32"/>
    <p:sldId id="515" r:id="rId33"/>
    <p:sldId id="516" r:id="rId34"/>
    <p:sldId id="517" r:id="rId35"/>
    <p:sldId id="511" r:id="rId36"/>
    <p:sldId id="518" r:id="rId37"/>
    <p:sldId id="521" r:id="rId38"/>
    <p:sldId id="397" r:id="rId39"/>
    <p:sldId id="344" r:id="rId40"/>
    <p:sldId id="530" r:id="rId41"/>
    <p:sldId id="349" r:id="rId42"/>
    <p:sldId id="357" r:id="rId43"/>
    <p:sldId id="358" r:id="rId44"/>
    <p:sldId id="365" r:id="rId45"/>
    <p:sldId id="366" r:id="rId46"/>
    <p:sldId id="440" r:id="rId47"/>
    <p:sldId id="519" r:id="rId48"/>
    <p:sldId id="520" r:id="rId49"/>
    <p:sldId id="370" r:id="rId50"/>
    <p:sldId id="535" r:id="rId51"/>
  </p:sldIdLst>
  <p:sldSz cx="12192000" cy="6858000"/>
  <p:notesSz cx="6858000" cy="9144000"/>
  <p:custDataLst>
    <p:tags r:id="rId5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iahus Walton" initials="JW" lastIdx="8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4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39" autoAdjust="0"/>
    <p:restoredTop sz="50000" autoAdjust="0"/>
  </p:normalViewPr>
  <p:slideViewPr>
    <p:cSldViewPr snapToGrid="0">
      <p:cViewPr>
        <p:scale>
          <a:sx n="87" d="100"/>
          <a:sy n="87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66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tags" Target="tags/tag1.xml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101D1-2003-4F43-97BD-9B600186E1C3}" type="datetimeFigureOut">
              <a:rPr lang="en-US" smtClean="0"/>
              <a:t>4/20/18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E52DC-D6FD-4196-A1A3-A8144F4A0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06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36768-DF5D-4768-902A-78E985629819}" type="datetimeFigureOut">
              <a:rPr lang="en-US" smtClean="0"/>
              <a:t>4/20/18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FD9B0-D0E4-42BE-AA17-769EDB7C2D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389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Manufacturing capability was first studied in the context of </a:t>
            </a:r>
            <a:r>
              <a:rPr lang="en-US" dirty="0" smtClean="0">
                <a:solidFill>
                  <a:srgbClr val="0070C0"/>
                </a:solidFill>
              </a:rPr>
              <a:t>manufacturing strategy </a:t>
            </a:r>
            <a:r>
              <a:rPr lang="en-US" dirty="0" smtClean="0"/>
              <a:t>by Skinner at Hayward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FD9B0-D0E4-42BE-AA17-769EDB7C2D0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02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365441-54D7-41C9-B24F-04AE5D0F7B3C}" type="slidenum">
              <a:rPr lang="en-US"/>
              <a:pPr/>
              <a:t>20</a:t>
            </a:fld>
            <a:endParaRPr lang="en-US"/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sz="1000" b="1" dirty="0" smtClean="0"/>
              <a:t>Table 4.3:  Examples of Firm’s Capabilities –</a:t>
            </a:r>
            <a:r>
              <a:rPr lang="en-US" sz="1000" b="1" baseline="0" dirty="0" smtClean="0"/>
              <a:t> </a:t>
            </a:r>
            <a:r>
              <a:rPr lang="en-US" sz="1000" dirty="0" smtClean="0"/>
              <a:t>Capabilities </a:t>
            </a:r>
            <a:r>
              <a:rPr lang="en-US" sz="1000" dirty="0"/>
              <a:t>are often developed in specific functional areas </a:t>
            </a:r>
            <a:r>
              <a:rPr lang="en-US" sz="1000" dirty="0" smtClean="0"/>
              <a:t>or </a:t>
            </a:r>
            <a:r>
              <a:rPr lang="en-US" sz="1000" dirty="0"/>
              <a:t>in a part of a functional area (for example, </a:t>
            </a:r>
            <a:r>
              <a:rPr lang="en-US" sz="1000" dirty="0" smtClean="0"/>
              <a:t>advertising within</a:t>
            </a:r>
            <a:r>
              <a:rPr lang="en-US" sz="1000" baseline="0" dirty="0" smtClean="0"/>
              <a:t> the marketing department</a:t>
            </a:r>
            <a:r>
              <a:rPr lang="en-US" sz="1000" dirty="0" smtClean="0"/>
              <a:t>).  </a:t>
            </a:r>
            <a:r>
              <a:rPr lang="en-US" sz="1000" dirty="0"/>
              <a:t>Research suggests that a relationship exists between capabilities developed in particular functional areas and the firm’s financial performance at both the corporate and business-unit levels, suggesting the need to develop capabilities at all levels. </a:t>
            </a:r>
            <a:endParaRPr lang="en-US" sz="1000" dirty="0" smtClean="0"/>
          </a:p>
          <a:p>
            <a:pPr marL="228600" indent="-228600"/>
            <a:endParaRPr lang="en-US" sz="1000" dirty="0" smtClean="0"/>
          </a:p>
          <a:p>
            <a:r>
              <a:rPr lang="en-US" sz="1000" dirty="0" smtClean="0"/>
              <a:t>The capabilities included in this table satisfy</a:t>
            </a:r>
            <a:r>
              <a:rPr lang="en-US" sz="1000" baseline="0" dirty="0" smtClean="0"/>
              <a:t> the </a:t>
            </a:r>
            <a:r>
              <a:rPr lang="en-US" sz="1000" i="1" dirty="0" smtClean="0"/>
              <a:t>Four Criteria of Sustainable Competitive Advantage </a:t>
            </a:r>
            <a:r>
              <a:rPr lang="en-US" sz="1000" i="0" dirty="0" smtClean="0"/>
              <a:t>discussed on Slides</a:t>
            </a:r>
            <a:r>
              <a:rPr lang="en-US" sz="1000" i="0" baseline="0" dirty="0" smtClean="0"/>
              <a:t> 21 and 22.</a:t>
            </a:r>
            <a:endParaRPr lang="en-US" sz="1000" i="1" dirty="0" smtClean="0"/>
          </a:p>
          <a:p>
            <a:pPr marL="228600" indent="-228600"/>
            <a:endParaRPr lang="en-US" sz="1000" i="1" dirty="0"/>
          </a:p>
          <a:p>
            <a:pPr marL="228600" indent="-228600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70820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Teece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 (1997, 516) defines dynamic capabilities “the firm’s ability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integrate, build, and reconfigure internal and external competencies to address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rapidly changing environments”.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Creation, modification, and combination of lower-level capabilities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FD9B0-D0E4-42BE-AA17-769EDB7C2D0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01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 of the higher-level resources depends</a:t>
            </a:r>
            <a:r>
              <a:rPr lang="en-US" baseline="0" dirty="0" smtClean="0"/>
              <a:t> on the capability of lower-level resources.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FD9B0-D0E4-42BE-AA17-769EDB7C2D0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23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FD9B0-D0E4-42BE-AA17-769EDB7C2D0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464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FD9B0-D0E4-42BE-AA17-769EDB7C2D0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06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Teece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 (1997, 516) defines dynamic capabilities “the firm’s ability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integrate, build, and reconfigure internal and external competencies to address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rapidly changing environments”.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FD9B0-D0E4-42BE-AA17-769EDB7C2D0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361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lasting capabilities are not built at the expense of each other, but upon each other, following a specific pattern of quality, followed by dependability, then reaction speed and finally cost efficiency. 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one capability is built upon another, not in its place.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FD9B0-D0E4-42BE-AA17-769EDB7C2D0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753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FD9B0-D0E4-42BE-AA17-769EDB7C2D0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571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45DC9B-C337-4E43-BDAF-A0B7A2D3C6C1}" type="slidenum">
              <a:rPr lang="en-US"/>
              <a:pPr/>
              <a:t>14</a:t>
            </a:fld>
            <a:endParaRPr lang="en-US"/>
          </a:p>
        </p:txBody>
      </p:sp>
      <p:sp>
        <p:nvSpPr>
          <p:cNvPr id="494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dirty="0" smtClean="0"/>
              <a:t>Example:  </a:t>
            </a:r>
            <a:r>
              <a:rPr lang="en-US" dirty="0" err="1" smtClean="0"/>
              <a:t>Walmart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33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term `capabilities’ has come into the manufacturing strategy literature from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business strategy field, particularly following the development of the `resource-based’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 (RBV) of the firm.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Resource Perspective –</a:t>
            </a:r>
            <a:r>
              <a:rPr lang="en-US" dirty="0" smtClean="0"/>
              <a:t> suggests that a firm possesses at least</a:t>
            </a:r>
            <a:r>
              <a:rPr lang="en-US" baseline="0" dirty="0" smtClean="0"/>
              <a:t> some resources and capabilities that other companies do not, at least not in the same combination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FD9B0-D0E4-42BE-AA17-769EDB7C2D0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2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FF2E79-F369-4874-818F-501A204C8D50}" type="slidenum">
              <a:rPr lang="en-US"/>
              <a:pPr/>
              <a:t>17</a:t>
            </a:fld>
            <a:endParaRPr lang="en-US"/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Core </a:t>
            </a:r>
            <a:r>
              <a:rPr lang="en-US" b="1" dirty="0" smtClean="0"/>
              <a:t>Competencies – </a:t>
            </a:r>
            <a:r>
              <a:rPr lang="en-US" dirty="0" smtClean="0"/>
              <a:t>Core </a:t>
            </a:r>
            <a:r>
              <a:rPr lang="en-US" dirty="0"/>
              <a:t>competencies distinguish a company competitively </a:t>
            </a:r>
            <a:r>
              <a:rPr lang="en-US" dirty="0" smtClean="0"/>
              <a:t>from</a:t>
            </a:r>
            <a:r>
              <a:rPr lang="en-US" baseline="0" dirty="0" smtClean="0"/>
              <a:t> its rivals </a:t>
            </a:r>
            <a:r>
              <a:rPr lang="en-US" dirty="0" smtClean="0"/>
              <a:t>and </a:t>
            </a:r>
            <a:r>
              <a:rPr lang="en-US" dirty="0"/>
              <a:t>reflect </a:t>
            </a:r>
            <a:r>
              <a:rPr lang="en-US" dirty="0" smtClean="0"/>
              <a:t>the personality of the organization. </a:t>
            </a:r>
          </a:p>
          <a:p>
            <a:endParaRPr lang="en-US" dirty="0" smtClean="0"/>
          </a:p>
          <a:p>
            <a:r>
              <a:rPr lang="en-US" dirty="0" smtClean="0"/>
              <a:t>Discussion points:</a:t>
            </a:r>
          </a:p>
          <a:p>
            <a:pPr marL="685800" lvl="1" indent="-228600"/>
            <a:r>
              <a:rPr lang="en-US" dirty="0" smtClean="0"/>
              <a:t>Emerge</a:t>
            </a:r>
            <a:r>
              <a:rPr lang="en-US" baseline="0" dirty="0" smtClean="0"/>
              <a:t> over time through the organizational process of accumulating and learning to deploy resources and capabilities</a:t>
            </a:r>
          </a:p>
          <a:p>
            <a:pPr marL="685800" lvl="1" indent="-228600"/>
            <a:r>
              <a:rPr lang="en-US" baseline="0" dirty="0" smtClean="0"/>
              <a:t>The “crown jewels of a company” – activities the firm performs especially well compared with competitors</a:t>
            </a:r>
          </a:p>
          <a:p>
            <a:pPr marL="685800" lvl="1" indent="-228600"/>
            <a:r>
              <a:rPr lang="en-US" i="1" dirty="0" smtClean="0"/>
              <a:t>Strategic assets </a:t>
            </a:r>
            <a:r>
              <a:rPr lang="en-US" dirty="0" smtClean="0"/>
              <a:t>– resources and capabilities</a:t>
            </a:r>
            <a:r>
              <a:rPr lang="en-US" baseline="0" dirty="0" smtClean="0"/>
              <a:t> with a competitive value and potential to provide a competitive advantage</a:t>
            </a:r>
          </a:p>
          <a:p>
            <a:pPr marL="685800" lvl="1" indent="-228600"/>
            <a:r>
              <a:rPr lang="en-US" baseline="0" dirty="0" smtClean="0"/>
              <a:t>Success comes from identifying opportunities in the environment that can be exploited through core competencies, while avoiding competition in areas of weakness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230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360FE0-7CBB-4F8E-9303-ED9FA9A3BDBF}" type="slidenum">
              <a:rPr lang="en-US"/>
              <a:pPr/>
              <a:t>18</a:t>
            </a:fld>
            <a:endParaRPr lang="en-US"/>
          </a:p>
        </p:txBody>
      </p:sp>
      <p:sp>
        <p:nvSpPr>
          <p:cNvPr id="451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1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en-US" b="1" dirty="0"/>
              <a:t>Resources, Capabilities, and Core </a:t>
            </a:r>
            <a:r>
              <a:rPr lang="en-US" b="1" dirty="0" smtClean="0"/>
              <a:t>Competencies</a:t>
            </a:r>
          </a:p>
          <a:p>
            <a:pPr marL="228600" indent="-228600"/>
            <a:endParaRPr lang="en-US" dirty="0"/>
          </a:p>
          <a:p>
            <a:pPr marL="228600" lvl="0" indent="-228600"/>
            <a:r>
              <a:rPr lang="en-US" dirty="0" smtClean="0"/>
              <a:t>Discussion</a:t>
            </a:r>
            <a:r>
              <a:rPr lang="en-US" baseline="0" dirty="0" smtClean="0"/>
              <a:t> points:</a:t>
            </a:r>
          </a:p>
          <a:p>
            <a:pPr marL="685800" lvl="1" indent="-228600"/>
            <a:r>
              <a:rPr lang="en-US" dirty="0" smtClean="0"/>
              <a:t>Are not inherently valuable, but they create value when the firm uses them to perform certain activities that result in a competitive advantage</a:t>
            </a:r>
          </a:p>
          <a:p>
            <a:pPr marL="685800" lvl="1" indent="-228600"/>
            <a:r>
              <a:rPr lang="en-US" dirty="0" smtClean="0"/>
              <a:t>Should</a:t>
            </a:r>
            <a:r>
              <a:rPr lang="en-US" baseline="0" dirty="0" smtClean="0"/>
              <a:t> be used to simultaneously achieve operational effectiveness and uniqueness</a:t>
            </a:r>
          </a:p>
          <a:p>
            <a:pPr marL="685800" lvl="1" indent="-228600"/>
            <a:r>
              <a:rPr lang="en-US" i="1" baseline="0" dirty="0" smtClean="0"/>
              <a:t>Operational effectiveness</a:t>
            </a:r>
            <a:r>
              <a:rPr lang="en-US" i="0" baseline="0" dirty="0" smtClean="0"/>
              <a:t> – able to do what competitors do, but better – signals that the firm is using its resources and capabilities efficiently relative to competitors</a:t>
            </a:r>
          </a:p>
          <a:p>
            <a:pPr marL="685800" lvl="1" indent="-228600"/>
            <a:r>
              <a:rPr lang="en-US" i="1" baseline="0" dirty="0" smtClean="0"/>
              <a:t>Unique strategic position</a:t>
            </a:r>
            <a:r>
              <a:rPr lang="en-US" i="0" baseline="0" dirty="0" smtClean="0"/>
              <a:t> – creates value by doing things differently or by doing different things than competitors – implementing a strategy which takes advantage of that position is required to consistently create value for stakeholders over the long-term</a:t>
            </a:r>
            <a:endParaRPr lang="en-US" dirty="0" smtClean="0"/>
          </a:p>
          <a:p>
            <a:pPr marL="228600" lvl="0" indent="-228600"/>
            <a:endParaRPr lang="en-US" dirty="0" smtClean="0"/>
          </a:p>
          <a:p>
            <a:pPr marL="228600" lvl="0" indent="-228600"/>
            <a:r>
              <a:rPr lang="en-US" baseline="0" dirty="0" smtClean="0"/>
              <a:t>What are some measures of operational effectiveness?</a:t>
            </a:r>
          </a:p>
          <a:p>
            <a:pPr marL="1143000" lvl="2" indent="-228600"/>
            <a:r>
              <a:rPr lang="en-US" baseline="0" dirty="0" smtClean="0"/>
              <a:t>Productivity</a:t>
            </a:r>
          </a:p>
          <a:p>
            <a:pPr marL="1143000" lvl="2" indent="-228600"/>
            <a:r>
              <a:rPr lang="en-US" baseline="0" dirty="0" smtClean="0"/>
              <a:t>Quality</a:t>
            </a:r>
          </a:p>
          <a:p>
            <a:pPr marL="1143000" lvl="2" indent="-228600"/>
            <a:r>
              <a:rPr lang="en-US" baseline="0" dirty="0" smtClean="0"/>
              <a:t>Speed</a:t>
            </a:r>
          </a:p>
          <a:p>
            <a:pPr marL="228600" lvl="0" indent="-228600"/>
            <a:endParaRPr lang="en-US" dirty="0" smtClean="0"/>
          </a:p>
          <a:p>
            <a:pPr marL="228600" lvl="0" indent="-228600"/>
            <a:r>
              <a:rPr lang="en-US" dirty="0" smtClean="0"/>
              <a:t>What</a:t>
            </a:r>
            <a:r>
              <a:rPr lang="en-US" baseline="0" dirty="0" smtClean="0"/>
              <a:t> types of management techniques are available in the quest for operational effectiveness?</a:t>
            </a:r>
          </a:p>
          <a:p>
            <a:pPr marL="1143000" lvl="2" indent="-228600"/>
            <a:r>
              <a:rPr lang="en-US" baseline="0" dirty="0" smtClean="0"/>
              <a:t>TQM</a:t>
            </a:r>
          </a:p>
          <a:p>
            <a:pPr marL="1143000" lvl="2" indent="-228600"/>
            <a:r>
              <a:rPr lang="en-US" baseline="0" dirty="0" smtClean="0"/>
              <a:t>Benchmarking</a:t>
            </a:r>
          </a:p>
          <a:p>
            <a:pPr marL="1143000" lvl="2" indent="-228600"/>
            <a:r>
              <a:rPr lang="en-US" baseline="0" dirty="0" smtClean="0"/>
              <a:t>Time-based competition</a:t>
            </a:r>
          </a:p>
          <a:p>
            <a:pPr marL="1143000" lvl="2" indent="-228600"/>
            <a:r>
              <a:rPr lang="en-US" baseline="0" dirty="0" smtClean="0"/>
              <a:t>Re-engineering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75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emf"/><Relationship Id="rId6" Type="http://schemas.openxmlformats.org/officeDocument/2006/relationships/image" Target="../media/image5.tiff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.emf"/><Relationship Id="rId6" Type="http://schemas.openxmlformats.org/officeDocument/2006/relationships/image" Target="../media/image6.png"/><Relationship Id="rId1" Type="http://schemas.openxmlformats.org/officeDocument/2006/relationships/vmlDrawing" Target="../drawings/vmlDrawing3.vml"/><Relationship Id="rId2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4.vml"/><Relationship Id="rId2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71493969"/>
              </p:ext>
            </p:extLst>
          </p:nvPr>
        </p:nvGraphicFramePr>
        <p:xfrm>
          <a:off x="2119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9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84482" y="3429003"/>
            <a:ext cx="11602719" cy="1325563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04800" y="4771496"/>
            <a:ext cx="579120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94640" y="4873946"/>
            <a:ext cx="5801360" cy="106965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0159" y="0"/>
            <a:ext cx="12192000" cy="249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01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d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1322747"/>
              </p:ext>
            </p:extLst>
          </p:nvPr>
        </p:nvGraphicFramePr>
        <p:xfrm>
          <a:off x="2119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3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11582400" cy="1407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2102" y="1635863"/>
            <a:ext cx="5803900" cy="3453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>
                <a:latin typeface="+mn-lt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2100" y="1981200"/>
            <a:ext cx="57912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85262" y="2105028"/>
            <a:ext cx="11601940" cy="383857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Clr>
                <a:schemeClr val="accent2"/>
              </a:buClr>
              <a:buSzPct val="140000"/>
              <a:buFont typeface="Roboto" pitchFamily="2" charset="0"/>
              <a:buChar char="»"/>
              <a:defRPr sz="18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5"/>
              </a:buClr>
              <a:buSzPct val="140000"/>
              <a:buFont typeface="Roboto" pitchFamily="2" charset="0"/>
              <a:buChar char="»"/>
              <a:defRPr sz="1800">
                <a:solidFill>
                  <a:schemeClr val="accent5"/>
                </a:solidFill>
              </a:defRPr>
            </a:lvl2pPr>
            <a:lvl3pPr marL="1143000" indent="-228600">
              <a:buClr>
                <a:schemeClr val="accent5"/>
              </a:buClr>
              <a:buSzPct val="140000"/>
              <a:buFont typeface="Roboto" pitchFamily="2" charset="0"/>
              <a:buChar char="»"/>
              <a:defRPr sz="1800">
                <a:solidFill>
                  <a:schemeClr val="accent5"/>
                </a:solidFill>
              </a:defRPr>
            </a:lvl3pPr>
            <a:lvl4pPr marL="1600200" indent="-228600">
              <a:buClr>
                <a:schemeClr val="accent5"/>
              </a:buClr>
              <a:buSzPct val="140000"/>
              <a:buFont typeface="Roboto" pitchFamily="2" charset="0"/>
              <a:buChar char="»"/>
              <a:defRPr sz="1800">
                <a:solidFill>
                  <a:schemeClr val="accent5"/>
                </a:solidFill>
              </a:defRPr>
            </a:lvl4pPr>
            <a:lvl5pPr marL="2057400" indent="-228600">
              <a:buClr>
                <a:schemeClr val="accent5"/>
              </a:buClr>
              <a:buSzPct val="140000"/>
              <a:buFont typeface="Roboto" pitchFamily="2" charset="0"/>
              <a:buChar char="»"/>
              <a:defRPr sz="18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634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38984855"/>
              </p:ext>
            </p:extLst>
          </p:nvPr>
        </p:nvGraphicFramePr>
        <p:xfrm>
          <a:off x="2119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7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92102" y="228601"/>
            <a:ext cx="7412567" cy="26188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1">
                <a:latin typeface="+mn-lt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2100" y="490480"/>
            <a:ext cx="57912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92102" y="569686"/>
            <a:ext cx="7412567" cy="39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nip Single Corner Rectangle 5"/>
          <p:cNvSpPr/>
          <p:nvPr userDrawn="1"/>
        </p:nvSpPr>
        <p:spPr>
          <a:xfrm>
            <a:off x="7704668" y="5441043"/>
            <a:ext cx="4182533" cy="1005114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1440" bIns="91440" rtlCol="0" anchor="ctr"/>
          <a:lstStyle/>
          <a:p>
            <a:pPr algn="ctr"/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4801" y="963386"/>
            <a:ext cx="5638800" cy="252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04802" y="1217386"/>
            <a:ext cx="5651500" cy="11321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04802" y="2772234"/>
            <a:ext cx="5651500" cy="16151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171450" indent="-171450">
              <a:buClr>
                <a:schemeClr val="accent2"/>
              </a:buClr>
              <a:buFont typeface="Roboto" pitchFamily="2" charset="0"/>
              <a:buChar char="»"/>
            </a:pP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04802" y="4810128"/>
            <a:ext cx="5651500" cy="11334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lvl="0"/>
            <a:endParaRPr lang="en-US" sz="1100" dirty="0">
              <a:solidFill>
                <a:srgbClr val="7F7F7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235702" y="1217386"/>
            <a:ext cx="5651500" cy="11321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lvl="0"/>
            <a:endParaRPr lang="en-US" sz="1100" dirty="0">
              <a:solidFill>
                <a:srgbClr val="7F7F7F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304802" y="2518236"/>
            <a:ext cx="5651500" cy="254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304802" y="4556130"/>
            <a:ext cx="5651500" cy="254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6235702" y="963388"/>
            <a:ext cx="5651500" cy="254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1" y="963386"/>
            <a:ext cx="5638800" cy="25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92102" y="2517067"/>
            <a:ext cx="5651500" cy="25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4556127"/>
            <a:ext cx="5638800" cy="25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35699" y="963385"/>
            <a:ext cx="5651500" cy="25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304802" y="1216220"/>
            <a:ext cx="5651500" cy="1133281"/>
          </a:xfrm>
          <a:prstGeom prst="rect">
            <a:avLst/>
          </a:prstGeom>
        </p:spPr>
        <p:txBody>
          <a:bodyPr tIns="91440" bIns="91440" anchor="ctr"/>
          <a:lstStyle>
            <a:lvl1pPr marL="0" indent="0">
              <a:lnSpc>
                <a:spcPct val="100000"/>
              </a:lnSpc>
              <a:buNone/>
              <a:defRPr sz="1100" baseline="0"/>
            </a:lvl1pPr>
            <a:lvl2pPr marL="457200" indent="0">
              <a:lnSpc>
                <a:spcPct val="100000"/>
              </a:lnSpc>
              <a:buNone/>
              <a:defRPr sz="1100"/>
            </a:lvl2pPr>
            <a:lvl3pPr marL="914400" indent="0">
              <a:lnSpc>
                <a:spcPct val="100000"/>
              </a:lnSpc>
              <a:buNone/>
              <a:defRPr sz="1100"/>
            </a:lvl3pPr>
            <a:lvl4pPr marL="1371600" indent="0">
              <a:lnSpc>
                <a:spcPct val="100000"/>
              </a:lnSpc>
              <a:buNone/>
              <a:defRPr sz="1100"/>
            </a:lvl4pPr>
            <a:lvl5pPr marL="1828800" indent="0">
              <a:lnSpc>
                <a:spcPct val="100000"/>
              </a:lnSpc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2" y="4810129"/>
            <a:ext cx="5638799" cy="1133473"/>
          </a:xfrm>
          <a:prstGeom prst="rect">
            <a:avLst/>
          </a:prstGeom>
        </p:spPr>
        <p:txBody>
          <a:bodyPr tIns="91440" bIns="91440" anchor="ctr"/>
          <a:lstStyle>
            <a:lvl1pPr marL="0" indent="0">
              <a:lnSpc>
                <a:spcPct val="100000"/>
              </a:lnSpc>
              <a:buNone/>
              <a:defRPr sz="1100" baseline="0"/>
            </a:lvl1pPr>
            <a:lvl2pPr marL="457200" indent="0">
              <a:lnSpc>
                <a:spcPct val="100000"/>
              </a:lnSpc>
              <a:buNone/>
              <a:defRPr sz="1100"/>
            </a:lvl2pPr>
            <a:lvl3pPr marL="914400" indent="0">
              <a:lnSpc>
                <a:spcPct val="100000"/>
              </a:lnSpc>
              <a:buNone/>
              <a:defRPr sz="1100"/>
            </a:lvl3pPr>
            <a:lvl4pPr marL="1371600" indent="0">
              <a:lnSpc>
                <a:spcPct val="100000"/>
              </a:lnSpc>
              <a:buNone/>
              <a:defRPr sz="1100"/>
            </a:lvl4pPr>
            <a:lvl5pPr marL="1828800" indent="0">
              <a:lnSpc>
                <a:spcPct val="100000"/>
              </a:lnSpc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6223003" y="1205338"/>
            <a:ext cx="5651500" cy="1133281"/>
          </a:xfrm>
          <a:prstGeom prst="rect">
            <a:avLst/>
          </a:prstGeom>
        </p:spPr>
        <p:txBody>
          <a:bodyPr tIns="91440" bIns="91440" anchor="ctr"/>
          <a:lstStyle>
            <a:lvl1pPr marL="0" indent="0">
              <a:lnSpc>
                <a:spcPct val="100000"/>
              </a:lnSpc>
              <a:buNone/>
              <a:defRPr sz="1100" baseline="0"/>
            </a:lvl1pPr>
            <a:lvl2pPr marL="457200" indent="0">
              <a:lnSpc>
                <a:spcPct val="100000"/>
              </a:lnSpc>
              <a:buNone/>
              <a:defRPr sz="1100"/>
            </a:lvl2pPr>
            <a:lvl3pPr marL="914400" indent="0">
              <a:lnSpc>
                <a:spcPct val="100000"/>
              </a:lnSpc>
              <a:buNone/>
              <a:defRPr sz="1100"/>
            </a:lvl3pPr>
            <a:lvl4pPr marL="1371600" indent="0">
              <a:lnSpc>
                <a:spcPct val="100000"/>
              </a:lnSpc>
              <a:buNone/>
              <a:defRPr sz="1100"/>
            </a:lvl4pPr>
            <a:lvl5pPr marL="1828800" indent="0">
              <a:lnSpc>
                <a:spcPct val="100000"/>
              </a:lnSpc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304802" y="2780592"/>
            <a:ext cx="5638799" cy="1606804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Roboto" pitchFamily="2" charset="0"/>
              <a:buChar char="»"/>
              <a:defRPr sz="1100"/>
            </a:lvl1pPr>
            <a:lvl2pPr marL="685800" indent="-228600">
              <a:buClr>
                <a:schemeClr val="accent2"/>
              </a:buClr>
              <a:buFont typeface="Roboto" pitchFamily="2" charset="0"/>
              <a:buChar char="»"/>
              <a:defRPr sz="1100"/>
            </a:lvl2pPr>
            <a:lvl3pPr marL="1143000" indent="-228600">
              <a:buClr>
                <a:schemeClr val="accent2"/>
              </a:buClr>
              <a:buFont typeface="Roboto" pitchFamily="2" charset="0"/>
              <a:buChar char="»"/>
              <a:defRPr sz="1100"/>
            </a:lvl3pPr>
            <a:lvl4pPr marL="1600200" indent="-228600">
              <a:buClr>
                <a:schemeClr val="accent2"/>
              </a:buClr>
              <a:buFont typeface="Roboto" pitchFamily="2" charset="0"/>
              <a:buChar char="»"/>
              <a:defRPr sz="1100"/>
            </a:lvl4pPr>
            <a:lvl5pPr marL="2057400" indent="-228600">
              <a:buClr>
                <a:schemeClr val="accent2"/>
              </a:buClr>
              <a:buFont typeface="Roboto" pitchFamily="2" charset="0"/>
              <a:buChar char="»"/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7704669" y="5441044"/>
            <a:ext cx="4169835" cy="1005114"/>
          </a:xfrm>
          <a:prstGeom prst="rect">
            <a:avLst/>
          </a:prstGeom>
        </p:spPr>
        <p:txBody>
          <a:bodyPr tIns="91440" bIns="9144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baseline="0">
                <a:solidFill>
                  <a:schemeClr val="accent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/>
            </a:lvl2pPr>
            <a:lvl3pPr marL="914400" indent="0">
              <a:lnSpc>
                <a:spcPct val="100000"/>
              </a:lnSpc>
              <a:buNone/>
              <a:defRPr sz="1100"/>
            </a:lvl3pPr>
            <a:lvl4pPr marL="1371600" indent="0">
              <a:lnSpc>
                <a:spcPct val="100000"/>
              </a:lnSpc>
              <a:buNone/>
              <a:defRPr sz="1100"/>
            </a:lvl4pPr>
            <a:lvl5pPr marL="1828800" indent="0">
              <a:lnSpc>
                <a:spcPct val="100000"/>
              </a:lnSpc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16676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7904" y="1038071"/>
            <a:ext cx="11083030" cy="20049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455" y="309862"/>
            <a:ext cx="10240136" cy="705164"/>
          </a:xfrm>
        </p:spPr>
        <p:txBody>
          <a:bodyPr/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508" y="1143001"/>
            <a:ext cx="10240136" cy="487679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28455" y="887049"/>
            <a:ext cx="462187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49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0737"/>
            <a:ext cx="10856383" cy="61049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0025"/>
            <a:ext cx="10955867" cy="46561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223067"/>
            <a:ext cx="270009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ADE0CFD-01BE-364D-933E-9BB6EAD6A48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2139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-109897" y="6196964"/>
            <a:ext cx="10851049" cy="340997"/>
          </a:xfrm>
          <a:prstGeom prst="rect">
            <a:avLst/>
          </a:prstGeom>
        </p:spPr>
        <p:txBody>
          <a:bodyPr/>
          <a:lstStyle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</a:lstStyle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483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0737"/>
            <a:ext cx="10856383" cy="61049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0025"/>
            <a:ext cx="10955867" cy="46561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223067"/>
            <a:ext cx="270009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ADE0CFD-01BE-364D-933E-9BB6EAD6A48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21392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-109897" y="6196964"/>
            <a:ext cx="10851049" cy="340997"/>
          </a:xfrm>
          <a:prstGeom prst="rect">
            <a:avLst/>
          </a:prstGeom>
        </p:spPr>
        <p:txBody>
          <a:bodyPr/>
          <a:lstStyle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200"/>
            </a:lvl5pPr>
          </a:lstStyle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89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emf"/><Relationship Id="rId12" Type="http://schemas.openxmlformats.org/officeDocument/2006/relationships/image" Target="../media/image2.png"/><Relationship Id="rId13" Type="http://schemas.openxmlformats.org/officeDocument/2006/relationships/image" Target="../media/image3.emf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vmlDrawing" Target="../drawings/vmlDrawing1.vml"/><Relationship Id="rId9" Type="http://schemas.openxmlformats.org/officeDocument/2006/relationships/tags" Target="../tags/tag2.xml"/><Relationship Id="rId10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602768191"/>
              </p:ext>
            </p:extLst>
          </p:nvPr>
        </p:nvGraphicFramePr>
        <p:xfrm>
          <a:off x="2119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5" name="think-cell Slide" r:id="rId10" imgW="216" imgH="216" progId="TCLayout.ActiveDocument.1">
                  <p:embed/>
                </p:oleObj>
              </mc:Choice>
              <mc:Fallback>
                <p:oleObj name="think-cell Slide" r:id="rId10" imgW="216" imgH="21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19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 userDrawn="1"/>
        </p:nvSpPr>
        <p:spPr>
          <a:xfrm>
            <a:off x="11475579" y="6337719"/>
            <a:ext cx="398444" cy="18466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fld id="{27692F5A-FC14-4E83-B4CC-18F6C2D780A4}" type="slidenum">
              <a:rPr lang="en-US" sz="1200" b="0" spc="32" baseline="0" smtClean="0">
                <a:solidFill>
                  <a:schemeClr val="accent5"/>
                </a:solidFill>
                <a:latin typeface="+mn-lt"/>
              </a:rPr>
              <a:pPr algn="ctr"/>
              <a:t>‹#›</a:t>
            </a:fld>
            <a:endParaRPr lang="en-US" sz="1200" b="0" spc="32" baseline="0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2185496" y="6345414"/>
            <a:ext cx="1693336" cy="1692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fld id="{92C809E9-AD08-446A-80E9-BF388A4AD464}" type="datetime4">
              <a:rPr lang="en-US" sz="1100" b="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rPr>
              <a:t>April 20, 2018</a:t>
            </a:fld>
            <a:endParaRPr lang="en-US" sz="1100" b="0" kern="1200" dirty="0">
              <a:solidFill>
                <a:schemeClr val="accent5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90836" y="1521269"/>
            <a:ext cx="54561" cy="100944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934" y="6241641"/>
            <a:ext cx="1016000" cy="54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370442" y="6337765"/>
            <a:ext cx="507833" cy="30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4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3" r:id="rId4"/>
    <p:sldLayoutId id="2147483674" r:id="rId5"/>
    <p:sldLayoutId id="2147483675" r:id="rId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144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144">
          <p15:clr>
            <a:srgbClr val="F26B43"/>
          </p15:clr>
        </p15:guide>
        <p15:guide id="6" orient="horz" pos="4176">
          <p15:clr>
            <a:srgbClr val="F26B43"/>
          </p15:clr>
        </p15:guide>
        <p15:guide id="7" orient="horz" pos="37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d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Manufacturing Capabilities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Farhad </a:t>
            </a:r>
            <a:r>
              <a:rPr lang="en-US" dirty="0" err="1" smtClean="0"/>
              <a:t>Ameri</a:t>
            </a:r>
            <a:r>
              <a:rPr lang="en-US" dirty="0" smtClean="0"/>
              <a:t> </a:t>
            </a:r>
          </a:p>
          <a:p>
            <a:r>
              <a:rPr lang="en-US" sz="1200" i="1" dirty="0" smtClean="0"/>
              <a:t>April 2018, University at Buffalo</a:t>
            </a:r>
          </a:p>
        </p:txBody>
      </p:sp>
    </p:spTree>
    <p:extLst>
      <p:ext uri="{BB962C8B-B14F-4D97-AF65-F5344CB8AC3E}">
        <p14:creationId xmlns:p14="http://schemas.microsoft.com/office/powerpoint/2010/main" val="186710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of capability development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65384" y="2532185"/>
            <a:ext cx="3739662" cy="79716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Trade-off Model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75938" y="2532185"/>
            <a:ext cx="4196862" cy="79716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Cumulative Model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65384" y="3703712"/>
            <a:ext cx="39506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Achieving competitive strength along one of these </a:t>
            </a:r>
            <a:r>
              <a:rPr lang="en-US" dirty="0" smtClean="0">
                <a:solidFill>
                  <a:schemeClr val="tx2"/>
                </a:solidFill>
              </a:rPr>
              <a:t>yardsticks [competitive priorities] </a:t>
            </a:r>
            <a:r>
              <a:rPr lang="en-US" dirty="0">
                <a:solidFill>
                  <a:schemeClr val="tx2"/>
                </a:solidFill>
              </a:rPr>
              <a:t>should come at the expense of the </a:t>
            </a:r>
            <a:r>
              <a:rPr lang="en-US" dirty="0" smtClean="0">
                <a:solidFill>
                  <a:schemeClr val="tx2"/>
                </a:solidFill>
              </a:rPr>
              <a:t>rest </a:t>
            </a:r>
            <a:r>
              <a:rPr lang="en-US" sz="1400" dirty="0" smtClean="0">
                <a:solidFill>
                  <a:schemeClr val="tx2"/>
                </a:solidFill>
              </a:rPr>
              <a:t>(Skinner, 1969).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75938" y="3749824"/>
            <a:ext cx="46540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Lasting </a:t>
            </a:r>
            <a:r>
              <a:rPr lang="en-US" dirty="0">
                <a:solidFill>
                  <a:schemeClr val="tx2"/>
                </a:solidFill>
              </a:rPr>
              <a:t>capabilities are not built at the expense of each other, but upon each other, following a specific </a:t>
            </a:r>
            <a:r>
              <a:rPr lang="en-US" dirty="0" smtClean="0">
                <a:solidFill>
                  <a:schemeClr val="tx2"/>
                </a:solidFill>
              </a:rPr>
              <a:t>pattern </a:t>
            </a:r>
            <a:r>
              <a:rPr lang="en-US" sz="1200" dirty="0" smtClean="0">
                <a:solidFill>
                  <a:schemeClr val="tx2"/>
                </a:solidFill>
              </a:rPr>
              <a:t>(Hayes &amp; Wheelwright, 1985, </a:t>
            </a:r>
            <a:r>
              <a:rPr lang="en-US" sz="1200" dirty="0" err="1" smtClean="0">
                <a:solidFill>
                  <a:schemeClr val="tx2"/>
                </a:solidFill>
              </a:rPr>
              <a:t>Nakane</a:t>
            </a:r>
            <a:r>
              <a:rPr lang="en-US" sz="1200" dirty="0" smtClean="0">
                <a:solidFill>
                  <a:schemeClr val="tx2"/>
                </a:solidFill>
              </a:rPr>
              <a:t>, 1986). 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1292" y="1359877"/>
            <a:ext cx="5002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Two competing schools of thought: 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2957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(</a:t>
            </a:r>
            <a:r>
              <a:rPr lang="en-US" dirty="0" err="1" smtClean="0"/>
              <a:t>Sandcone</a:t>
            </a:r>
            <a:r>
              <a:rPr lang="en-US" dirty="0" smtClean="0"/>
              <a:t>)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436" y="1015026"/>
            <a:ext cx="7151376" cy="53001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64132" y="3818112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[of reaction]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763892" y="1535524"/>
            <a:ext cx="2908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Hayes &amp; Wheelwright, 1985,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18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Manufacturing Futures Survey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273" y="3634351"/>
            <a:ext cx="7226300" cy="1790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3539" y="1171295"/>
            <a:ext cx="496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371 companies studied over 11 industries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058" y="1540627"/>
            <a:ext cx="5713388" cy="20937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07323" y="5728075"/>
            <a:ext cx="96246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tx2"/>
                </a:solidFill>
              </a:rPr>
              <a:t>Corbett, L. M., and G. S. </a:t>
            </a:r>
            <a:r>
              <a:rPr lang="en-US" sz="1600" i="1" dirty="0" err="1">
                <a:solidFill>
                  <a:schemeClr val="tx2"/>
                </a:solidFill>
              </a:rPr>
              <a:t>Claridge</a:t>
            </a:r>
            <a:r>
              <a:rPr lang="en-US" sz="1600" i="1" dirty="0">
                <a:solidFill>
                  <a:schemeClr val="tx2"/>
                </a:solidFill>
              </a:rPr>
              <a:t>. "Key manufacturing capability elements and business performance." International Journal of Production Research 40.1 (2002): 109-131.</a:t>
            </a:r>
          </a:p>
        </p:txBody>
      </p:sp>
    </p:spTree>
    <p:extLst>
      <p:ext uri="{BB962C8B-B14F-4D97-AF65-F5344CB8AC3E}">
        <p14:creationId xmlns:p14="http://schemas.microsoft.com/office/powerpoint/2010/main" val="110203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Characterizing capabilities (Performance measures)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939" y="2310748"/>
            <a:ext cx="8387522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50" y="247650"/>
            <a:ext cx="8610600" cy="603802"/>
          </a:xfrm>
        </p:spPr>
        <p:txBody>
          <a:bodyPr>
            <a:normAutofit/>
          </a:bodyPr>
          <a:lstStyle/>
          <a:p>
            <a:r>
              <a:rPr lang="en-US" dirty="0" smtClean="0"/>
              <a:t>How Many?</a:t>
            </a:r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1504950" y="1790700"/>
            <a:ext cx="8839200" cy="3733800"/>
          </a:xfrm>
        </p:spPr>
        <p:txBody>
          <a:bodyPr>
            <a:normAutofit/>
          </a:bodyPr>
          <a:lstStyle/>
          <a:p>
            <a:pPr marL="137160" indent="0">
              <a:buNone/>
            </a:pPr>
            <a:r>
              <a:rPr lang="en-US" sz="3600" i="1" dirty="0"/>
              <a:t>Supporting and nurturing more than four core competencies may prevent a firm from developing the focus needed to fully exploit its competencies in the marketplace. </a:t>
            </a:r>
          </a:p>
        </p:txBody>
      </p:sp>
      <p:sp>
        <p:nvSpPr>
          <p:cNvPr id="2" name="Rectangle 1"/>
          <p:cNvSpPr/>
          <p:nvPr/>
        </p:nvSpPr>
        <p:spPr>
          <a:xfrm>
            <a:off x="8372311" y="3863766"/>
            <a:ext cx="1513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tx2"/>
                </a:solidFill>
              </a:rPr>
              <a:t>Corbett</a:t>
            </a:r>
            <a:r>
              <a:rPr lang="en-US" i="1" smtClean="0">
                <a:solidFill>
                  <a:schemeClr val="tx2"/>
                </a:solidFill>
              </a:rPr>
              <a:t>, 2002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57809" y="3251844"/>
            <a:ext cx="11834191" cy="705164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Capability in the context of Resource-based View of the firm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9422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Capabilities and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455" y="1389185"/>
            <a:ext cx="10240136" cy="4214445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Capabilities</a:t>
            </a:r>
            <a:r>
              <a:rPr lang="en-US" dirty="0" smtClean="0"/>
              <a:t> were studies in conjunction with </a:t>
            </a:r>
            <a:r>
              <a:rPr lang="en-US" b="1" dirty="0" smtClean="0">
                <a:solidFill>
                  <a:srgbClr val="00B0F0"/>
                </a:solidFill>
              </a:rPr>
              <a:t>resources</a:t>
            </a:r>
            <a:r>
              <a:rPr lang="en-US" dirty="0" smtClean="0"/>
              <a:t> </a:t>
            </a:r>
            <a:r>
              <a:rPr lang="en-US" dirty="0"/>
              <a:t>following the development of </a:t>
            </a:r>
            <a:r>
              <a:rPr lang="en-US" dirty="0" smtClean="0"/>
              <a:t>the </a:t>
            </a:r>
            <a:r>
              <a:rPr lang="en-US" b="1" dirty="0" smtClean="0"/>
              <a:t>resource-based view </a:t>
            </a:r>
            <a:r>
              <a:rPr lang="en-US" b="1" dirty="0"/>
              <a:t>(RBV) </a:t>
            </a:r>
            <a:r>
              <a:rPr lang="en-US" dirty="0"/>
              <a:t>of the firm.</a:t>
            </a:r>
          </a:p>
          <a:p>
            <a:endParaRPr lang="en-US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35019" y="3227105"/>
            <a:ext cx="1634306" cy="585822"/>
          </a:xfrm>
          <a:prstGeom prst="roundRect">
            <a:avLst/>
          </a:prstGeom>
          <a:solidFill>
            <a:srgbClr val="4DC6F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5019" y="3987805"/>
            <a:ext cx="1634306" cy="585822"/>
          </a:xfrm>
          <a:prstGeom prst="roundRect">
            <a:avLst/>
          </a:prstGeom>
          <a:solidFill>
            <a:srgbClr val="4DC6F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Capabilities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335019" y="4748505"/>
            <a:ext cx="1634306" cy="585822"/>
          </a:xfrm>
          <a:prstGeom prst="roundRect">
            <a:avLst/>
          </a:prstGeom>
          <a:solidFill>
            <a:srgbClr val="4DC6F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Competencies </a:t>
            </a:r>
            <a:endParaRPr lang="en-US" dirty="0"/>
          </a:p>
        </p:txBody>
      </p:sp>
      <p:cxnSp>
        <p:nvCxnSpPr>
          <p:cNvPr id="7" name="Elbow Connector 6"/>
          <p:cNvCxnSpPr>
            <a:stCxn id="9" idx="3"/>
            <a:endCxn id="4" idx="1"/>
          </p:cNvCxnSpPr>
          <p:nvPr/>
        </p:nvCxnSpPr>
        <p:spPr>
          <a:xfrm flipV="1">
            <a:off x="3640980" y="3520016"/>
            <a:ext cx="1694039" cy="760700"/>
          </a:xfrm>
          <a:prstGeom prst="bentConnector3">
            <a:avLst>
              <a:gd name="adj1" fmla="val 50000"/>
            </a:avLst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3319" y="4096050"/>
            <a:ext cx="297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bundle of heterogeneous </a:t>
            </a:r>
            <a:endParaRPr lang="en-US" dirty="0"/>
          </a:p>
        </p:txBody>
      </p:sp>
      <p:cxnSp>
        <p:nvCxnSpPr>
          <p:cNvPr id="15" name="Elbow Connector 14"/>
          <p:cNvCxnSpPr>
            <a:stCxn id="9" idx="3"/>
            <a:endCxn id="6" idx="1"/>
          </p:cNvCxnSpPr>
          <p:nvPr/>
        </p:nvCxnSpPr>
        <p:spPr>
          <a:xfrm>
            <a:off x="3640980" y="4280716"/>
            <a:ext cx="1694039" cy="760700"/>
          </a:xfrm>
          <a:prstGeom prst="bentConnector3">
            <a:avLst>
              <a:gd name="adj1" fmla="val 50000"/>
            </a:avLst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51797" y="3957550"/>
            <a:ext cx="2977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That can be used to create a unique market position</a:t>
            </a:r>
            <a:endParaRPr lang="en-US" dirty="0"/>
          </a:p>
        </p:txBody>
      </p:sp>
      <p:cxnSp>
        <p:nvCxnSpPr>
          <p:cNvPr id="19" name="Elbow Connector 18"/>
          <p:cNvCxnSpPr>
            <a:stCxn id="4" idx="3"/>
            <a:endCxn id="18" idx="1"/>
          </p:cNvCxnSpPr>
          <p:nvPr/>
        </p:nvCxnSpPr>
        <p:spPr>
          <a:xfrm>
            <a:off x="6969325" y="3520016"/>
            <a:ext cx="1182472" cy="760700"/>
          </a:xfrm>
          <a:prstGeom prst="bentConnector3">
            <a:avLst>
              <a:gd name="adj1" fmla="val 50000"/>
            </a:avLst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3"/>
            <a:endCxn id="18" idx="1"/>
          </p:cNvCxnSpPr>
          <p:nvPr/>
        </p:nvCxnSpPr>
        <p:spPr>
          <a:xfrm>
            <a:off x="6969325" y="4280716"/>
            <a:ext cx="1182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3"/>
            <a:endCxn id="18" idx="1"/>
          </p:cNvCxnSpPr>
          <p:nvPr/>
        </p:nvCxnSpPr>
        <p:spPr>
          <a:xfrm flipV="1">
            <a:off x="6969325" y="4280716"/>
            <a:ext cx="1182472" cy="760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3"/>
            <a:endCxn id="5" idx="1"/>
          </p:cNvCxnSpPr>
          <p:nvPr/>
        </p:nvCxnSpPr>
        <p:spPr>
          <a:xfrm>
            <a:off x="3640980" y="4280716"/>
            <a:ext cx="1694039" cy="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39968" y="3623367"/>
            <a:ext cx="14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firm is a 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14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Terms</a:t>
            </a:r>
            <a:endParaRPr lang="en-US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>
          <a:xfrm>
            <a:off x="781050" y="1143001"/>
            <a:ext cx="11277600" cy="4225925"/>
          </a:xfrm>
        </p:spPr>
        <p:txBody>
          <a:bodyPr/>
          <a:lstStyle/>
          <a:p>
            <a:pPr lvl="1">
              <a:spcBef>
                <a:spcPts val="1800"/>
              </a:spcBef>
            </a:pPr>
            <a:r>
              <a:rPr lang="en-US" sz="2600" u="sng" dirty="0" smtClean="0"/>
              <a:t>Resources</a:t>
            </a:r>
          </a:p>
          <a:p>
            <a:pPr lvl="2">
              <a:spcBef>
                <a:spcPts val="1800"/>
              </a:spcBef>
            </a:pPr>
            <a:r>
              <a:rPr lang="en-US" sz="2200" dirty="0" smtClean="0"/>
              <a:t>Resources are assets (tangible or intangible) the firm has to work with, including its equipment, people and the value of its brand name. </a:t>
            </a:r>
          </a:p>
          <a:p>
            <a:pPr lvl="1">
              <a:spcBef>
                <a:spcPts val="1800"/>
              </a:spcBef>
            </a:pPr>
            <a:r>
              <a:rPr lang="en-US" sz="2600" u="sng" dirty="0" smtClean="0"/>
              <a:t>Capabilities</a:t>
            </a:r>
            <a:r>
              <a:rPr lang="en-US" sz="2600" dirty="0" smtClean="0"/>
              <a:t> </a:t>
            </a:r>
            <a:endParaRPr lang="en-US" sz="2600" dirty="0"/>
          </a:p>
          <a:p>
            <a:pPr marL="1307592" lvl="3" indent="0">
              <a:spcBef>
                <a:spcPts val="1200"/>
              </a:spcBef>
              <a:buNone/>
            </a:pPr>
            <a:r>
              <a:rPr lang="en-US" sz="2600" dirty="0"/>
              <a:t>Firm's capacity to deploy resources that have been purposely integrated to achieve a desired end state </a:t>
            </a:r>
            <a:r>
              <a:rPr lang="en-US" sz="1600" dirty="0"/>
              <a:t>(Nanda,1996). </a:t>
            </a:r>
            <a:endParaRPr lang="en-US" sz="2400" u="sng" dirty="0" smtClean="0"/>
          </a:p>
          <a:p>
            <a:pPr lvl="1">
              <a:spcBef>
                <a:spcPts val="1800"/>
              </a:spcBef>
            </a:pPr>
            <a:r>
              <a:rPr lang="en-US" sz="2600" u="sng" dirty="0"/>
              <a:t>C</a:t>
            </a:r>
            <a:r>
              <a:rPr lang="en-US" sz="2600" u="sng" dirty="0" smtClean="0"/>
              <a:t>ompetencies</a:t>
            </a:r>
            <a:r>
              <a:rPr lang="en-US" sz="2600" dirty="0" smtClean="0"/>
              <a:t> </a:t>
            </a:r>
            <a:endParaRPr lang="en-US" sz="2600" dirty="0"/>
          </a:p>
          <a:p>
            <a:pPr marL="1307592" lvl="3" indent="0">
              <a:spcBef>
                <a:spcPts val="1200"/>
              </a:spcBef>
              <a:buNone/>
            </a:pPr>
            <a:r>
              <a:rPr lang="en-US" sz="2400" dirty="0" smtClean="0"/>
              <a:t>The capabilities </a:t>
            </a:r>
            <a:r>
              <a:rPr lang="en-US" sz="2400" dirty="0"/>
              <a:t>that serve as a source of competitive advantage for a firm over its </a:t>
            </a:r>
            <a:r>
              <a:rPr lang="en-US" sz="2400" dirty="0" smtClean="0"/>
              <a:t>rivals.</a:t>
            </a:r>
          </a:p>
          <a:p>
            <a:pPr marL="1307592" lvl="3" indent="0">
              <a:spcBef>
                <a:spcPts val="1200"/>
              </a:spcBef>
              <a:buNone/>
            </a:pPr>
            <a:r>
              <a:rPr lang="en-US" sz="2400" dirty="0" smtClean="0"/>
              <a:t>Distinctive capabilities that allow a company to stand out 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Resources, Capabilities, </a:t>
            </a:r>
            <a:r>
              <a:rPr lang="en-US" dirty="0" smtClean="0"/>
              <a:t>and </a:t>
            </a:r>
            <a:r>
              <a:rPr lang="en-US" dirty="0"/>
              <a:t>Core Competencies</a:t>
            </a:r>
          </a:p>
        </p:txBody>
      </p:sp>
      <p:sp>
        <p:nvSpPr>
          <p:cNvPr id="450563" name="Rectangle 3"/>
          <p:cNvSpPr>
            <a:spLocks noGrp="1" noChangeArrowheads="1"/>
          </p:cNvSpPr>
          <p:nvPr>
            <p:ph idx="1"/>
          </p:nvPr>
        </p:nvSpPr>
        <p:spPr>
          <a:xfrm>
            <a:off x="1226521" y="1036866"/>
            <a:ext cx="10240136" cy="3194254"/>
          </a:xfrm>
        </p:spPr>
        <p:txBody>
          <a:bodyPr/>
          <a:lstStyle/>
          <a:p>
            <a:pPr>
              <a:spcAft>
                <a:spcPct val="50000"/>
              </a:spcAft>
            </a:pPr>
            <a:r>
              <a:rPr lang="en-US" sz="2400" dirty="0"/>
              <a:t>Resources are the source of a firm's capabilities</a:t>
            </a:r>
            <a:r>
              <a:rPr lang="en-US" sz="2400" dirty="0" smtClean="0"/>
              <a:t>.</a:t>
            </a:r>
          </a:p>
          <a:p>
            <a:pPr lvl="1">
              <a:spcAft>
                <a:spcPct val="50000"/>
              </a:spcAft>
            </a:pPr>
            <a:r>
              <a:rPr lang="en-US" sz="2200" dirty="0" smtClean="0"/>
              <a:t>Capabilities arise from the possession of resources (assets</a:t>
            </a:r>
            <a:r>
              <a:rPr lang="en-US" sz="2200" dirty="0"/>
              <a:t>) (Grant 1991</a:t>
            </a:r>
            <a:r>
              <a:rPr lang="en-US" sz="2200" dirty="0" smtClean="0"/>
              <a:t>)</a:t>
            </a:r>
          </a:p>
          <a:p>
            <a:pPr lvl="1">
              <a:spcAft>
                <a:spcPct val="50000"/>
              </a:spcAft>
            </a:pPr>
            <a:r>
              <a:rPr lang="en-US" sz="2200" dirty="0"/>
              <a:t>capability is the ability to apply resource(s) to do something</a:t>
            </a:r>
          </a:p>
          <a:p>
            <a:pPr>
              <a:spcAft>
                <a:spcPct val="50000"/>
              </a:spcAft>
            </a:pPr>
            <a:r>
              <a:rPr lang="en-US" sz="2400" dirty="0"/>
              <a:t>Capabilities, in turn, are the source of a firm's core competencies.</a:t>
            </a:r>
          </a:p>
          <a:p>
            <a:pPr>
              <a:spcAft>
                <a:spcPct val="50000"/>
              </a:spcAft>
            </a:pPr>
            <a:r>
              <a:rPr lang="en-US" sz="2400" dirty="0"/>
              <a:t>A firm's core competencies are the basis for its competitive advantages in the marketplace</a:t>
            </a:r>
            <a:r>
              <a:rPr lang="en-US" sz="3200" dirty="0"/>
              <a:t>. </a:t>
            </a:r>
          </a:p>
        </p:txBody>
      </p:sp>
      <p:sp>
        <p:nvSpPr>
          <p:cNvPr id="4" name="Rectangle 3"/>
          <p:cNvSpPr/>
          <p:nvPr/>
        </p:nvSpPr>
        <p:spPr>
          <a:xfrm>
            <a:off x="797429" y="4814606"/>
            <a:ext cx="2065867" cy="643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/>
              <a:t>Resources</a:t>
            </a:r>
            <a:endParaRPr lang="en-US" b="1"/>
          </a:p>
        </p:txBody>
      </p:sp>
      <p:sp>
        <p:nvSpPr>
          <p:cNvPr id="5" name="Rectangle 4"/>
          <p:cNvSpPr/>
          <p:nvPr/>
        </p:nvSpPr>
        <p:spPr>
          <a:xfrm>
            <a:off x="3298017" y="4814606"/>
            <a:ext cx="2065867" cy="643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Capability 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5934071" y="4814606"/>
            <a:ext cx="2669624" cy="643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Core competency</a:t>
            </a:r>
            <a:endParaRPr lang="en-US" b="1" dirty="0"/>
          </a:p>
        </p:txBody>
      </p:sp>
      <p:sp>
        <p:nvSpPr>
          <p:cNvPr id="7" name="Right Arrow 6"/>
          <p:cNvSpPr/>
          <p:nvPr/>
        </p:nvSpPr>
        <p:spPr>
          <a:xfrm>
            <a:off x="2945190" y="4983939"/>
            <a:ext cx="270933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" name="Right Arrow 7"/>
          <p:cNvSpPr/>
          <p:nvPr/>
        </p:nvSpPr>
        <p:spPr>
          <a:xfrm>
            <a:off x="5502860" y="4977315"/>
            <a:ext cx="270933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" name="Rectangle 8"/>
          <p:cNvSpPr/>
          <p:nvPr/>
        </p:nvSpPr>
        <p:spPr>
          <a:xfrm>
            <a:off x="9261518" y="4807982"/>
            <a:ext cx="2203496" cy="643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Strategic competitiveness</a:t>
            </a:r>
            <a:endParaRPr lang="en-US" b="1" dirty="0"/>
          </a:p>
        </p:txBody>
      </p:sp>
      <p:sp>
        <p:nvSpPr>
          <p:cNvPr id="10" name="Right Arrow 9"/>
          <p:cNvSpPr/>
          <p:nvPr/>
        </p:nvSpPr>
        <p:spPr>
          <a:xfrm>
            <a:off x="8798050" y="4990569"/>
            <a:ext cx="270933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" name="TextBox 10"/>
          <p:cNvSpPr txBox="1"/>
          <p:nvPr/>
        </p:nvSpPr>
        <p:spPr>
          <a:xfrm>
            <a:off x="2470948" y="4381287"/>
            <a:ext cx="164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Create/enable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16175" y="4304392"/>
            <a:ext cx="108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become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603695" y="4317299"/>
            <a:ext cx="108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drive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Competencies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758" y="1015026"/>
            <a:ext cx="11231242" cy="48767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Competencies are the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capabilities</a:t>
            </a:r>
            <a:r>
              <a:rPr lang="en-US" dirty="0" smtClean="0"/>
              <a:t> that meet </a:t>
            </a:r>
            <a:r>
              <a:rPr lang="en-US" dirty="0"/>
              <a:t>the four criteria of 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sustainable competitive advantage</a:t>
            </a:r>
            <a:r>
              <a:rPr lang="en-US" i="1" dirty="0"/>
              <a:t> </a:t>
            </a:r>
            <a:r>
              <a:rPr lang="en-US" dirty="0"/>
              <a:t>and have strategic relevance. </a:t>
            </a:r>
          </a:p>
          <a:p>
            <a:pPr lvl="1">
              <a:spcBef>
                <a:spcPts val="1800"/>
              </a:spcBef>
            </a:pPr>
            <a:r>
              <a:rPr lang="en-US" sz="2600" u="sng" dirty="0"/>
              <a:t>Valuable </a:t>
            </a:r>
            <a:endParaRPr lang="en-US" sz="2600" u="sng" dirty="0" smtClean="0"/>
          </a:p>
          <a:p>
            <a:pPr lvl="2">
              <a:spcBef>
                <a:spcPts val="1800"/>
              </a:spcBef>
            </a:pPr>
            <a:r>
              <a:rPr lang="en-US" dirty="0" smtClean="0"/>
              <a:t>Allow </a:t>
            </a:r>
            <a:r>
              <a:rPr lang="en-US" dirty="0"/>
              <a:t>the firm to exploit opportunities or neutralize threats in its external environment</a:t>
            </a:r>
          </a:p>
          <a:p>
            <a:pPr lvl="1">
              <a:spcBef>
                <a:spcPts val="1200"/>
              </a:spcBef>
            </a:pPr>
            <a:r>
              <a:rPr lang="en-US" sz="2600" u="sng" dirty="0"/>
              <a:t>Rare </a:t>
            </a:r>
            <a:endParaRPr lang="en-US" sz="2600" u="sng" dirty="0" smtClean="0"/>
          </a:p>
          <a:p>
            <a:pPr lvl="2">
              <a:spcBef>
                <a:spcPts val="1200"/>
              </a:spcBef>
            </a:pPr>
            <a:r>
              <a:rPr lang="en-US" dirty="0" smtClean="0"/>
              <a:t>Possessed </a:t>
            </a:r>
            <a:r>
              <a:rPr lang="en-US" dirty="0"/>
              <a:t>by few, if any, current or potential competitors</a:t>
            </a:r>
          </a:p>
          <a:p>
            <a:pPr lvl="1">
              <a:spcBef>
                <a:spcPts val="1200"/>
              </a:spcBef>
            </a:pPr>
            <a:r>
              <a:rPr lang="en-US" sz="2600" u="sng" dirty="0" smtClean="0"/>
              <a:t>Costly-to-imitate</a:t>
            </a:r>
            <a:endParaRPr lang="en-US" sz="2600" dirty="0"/>
          </a:p>
          <a:p>
            <a:pPr marL="850392" lvl="2" indent="0">
              <a:spcBef>
                <a:spcPts val="1200"/>
              </a:spcBef>
              <a:buNone/>
            </a:pPr>
            <a:r>
              <a:rPr lang="en-US" dirty="0"/>
              <a:t>Cost for other firms to develop is prohibitive, </a:t>
            </a:r>
            <a:r>
              <a:rPr lang="en-US" dirty="0" smtClean="0"/>
              <a:t>cannot be developed easily </a:t>
            </a:r>
            <a:r>
              <a:rPr lang="en-US" dirty="0"/>
              <a:t>by other firms</a:t>
            </a:r>
          </a:p>
          <a:p>
            <a:pPr lvl="1">
              <a:spcBef>
                <a:spcPts val="1200"/>
              </a:spcBef>
            </a:pPr>
            <a:r>
              <a:rPr lang="en-US" sz="2600" u="sng" dirty="0" smtClean="0"/>
              <a:t>Non-substitutable 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Do </a:t>
            </a:r>
            <a:r>
              <a:rPr lang="en-US" dirty="0"/>
              <a:t>not have strategic equivalents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20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I</a:t>
            </a:r>
          </a:p>
          <a:p>
            <a:pPr lvl="1"/>
            <a:r>
              <a:rPr lang="en-US" dirty="0" smtClean="0"/>
              <a:t>Manufacturing capability definitions and types </a:t>
            </a:r>
          </a:p>
          <a:p>
            <a:r>
              <a:rPr lang="en-US" dirty="0" smtClean="0"/>
              <a:t>Part II</a:t>
            </a:r>
          </a:p>
          <a:p>
            <a:pPr lvl="1"/>
            <a:r>
              <a:rPr lang="en-US" dirty="0" smtClean="0"/>
              <a:t>Manufacturing capability terminology</a:t>
            </a:r>
          </a:p>
          <a:p>
            <a:r>
              <a:rPr lang="en-US" dirty="0" smtClean="0"/>
              <a:t>Part III</a:t>
            </a:r>
          </a:p>
          <a:p>
            <a:pPr lvl="1"/>
            <a:r>
              <a:rPr lang="en-US" dirty="0" err="1" smtClean="0"/>
              <a:t>CaMDiF</a:t>
            </a:r>
            <a:r>
              <a:rPr lang="en-US" dirty="0" smtClean="0"/>
              <a:t> project (capability modeling for digital factory)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4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64" y="1600201"/>
            <a:ext cx="4459673" cy="4708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Content Placeholder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" y="38100"/>
            <a:ext cx="6348228" cy="6819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675120" y="551544"/>
            <a:ext cx="529916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An ability to use logistic management techniques Ability to motivate employees</a:t>
            </a:r>
          </a:p>
          <a:p>
            <a:endParaRPr lang="en-US" sz="1600" dirty="0"/>
          </a:p>
          <a:p>
            <a:r>
              <a:rPr lang="en-US" sz="1600" dirty="0" smtClean="0"/>
              <a:t>An ability to control inventory</a:t>
            </a:r>
          </a:p>
          <a:p>
            <a:endParaRPr lang="en-US" sz="1600" dirty="0" smtClean="0"/>
          </a:p>
          <a:p>
            <a:r>
              <a:rPr lang="en-US" sz="1600" dirty="0" smtClean="0"/>
              <a:t>An ability to promote brand name</a:t>
            </a:r>
          </a:p>
          <a:p>
            <a:endParaRPr lang="en-US" sz="1600" dirty="0" smtClean="0"/>
          </a:p>
          <a:p>
            <a:r>
              <a:rPr lang="en-US" sz="1600" dirty="0" smtClean="0"/>
              <a:t>An ability to provide customer service</a:t>
            </a:r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An ability to implement innovative merchandising </a:t>
            </a:r>
          </a:p>
          <a:p>
            <a:r>
              <a:rPr lang="en-US" sz="1600" dirty="0" smtClean="0"/>
              <a:t>An ability to envision the future of clothing </a:t>
            </a:r>
          </a:p>
          <a:p>
            <a:endParaRPr lang="en-US" sz="1600" dirty="0"/>
          </a:p>
          <a:p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</a:rPr>
              <a:t>An ability to design and manufacture reliable products</a:t>
            </a:r>
          </a:p>
          <a:p>
            <a:endParaRPr lang="en-US" sz="16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</a:rPr>
              <a:t>An ability to design and manufacture high quality products </a:t>
            </a:r>
          </a:p>
          <a:p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</a:rPr>
              <a:t>An ability to manufacture sophisticated engines</a:t>
            </a:r>
          </a:p>
          <a:p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</a:rPr>
              <a:t>An ability to miniaturize components</a:t>
            </a:r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An ability to develop sophisticated elevator control solutions</a:t>
            </a:r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An ability to use digital technology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Observations 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3142" y="1213808"/>
            <a:ext cx="10240136" cy="502796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Capabilities are often treated as abstract entities whose specific meaning always depends on the context. </a:t>
            </a:r>
          </a:p>
          <a:p>
            <a:r>
              <a:rPr lang="en-US" dirty="0" smtClean="0"/>
              <a:t>The term ‘competence’ is used synonymously as capability </a:t>
            </a:r>
          </a:p>
          <a:p>
            <a:r>
              <a:rPr lang="en-US" dirty="0" smtClean="0"/>
              <a:t>The distinction between ‘capabilities’ and ‘resources’ is not definite.   </a:t>
            </a:r>
          </a:p>
          <a:p>
            <a:r>
              <a:rPr lang="en-US" dirty="0" smtClean="0"/>
              <a:t>No </a:t>
            </a:r>
            <a:r>
              <a:rPr lang="en-US" dirty="0"/>
              <a:t>clear </a:t>
            </a:r>
            <a:r>
              <a:rPr lang="en-US" dirty="0" smtClean="0"/>
              <a:t>distinction between ‘knowledge’ and capability. </a:t>
            </a:r>
          </a:p>
          <a:p>
            <a:r>
              <a:rPr lang="en-US" dirty="0" smtClean="0"/>
              <a:t>Capabilities are often defined vaguely. </a:t>
            </a:r>
          </a:p>
          <a:p>
            <a:pPr lvl="1"/>
            <a:r>
              <a:rPr lang="en-US" dirty="0" smtClean="0"/>
              <a:t>The ability of an organization to perform a coordinated set of tasks (</a:t>
            </a:r>
            <a:r>
              <a:rPr lang="en-US" dirty="0" err="1" smtClean="0"/>
              <a:t>Helfat</a:t>
            </a:r>
            <a:r>
              <a:rPr lang="en-US" dirty="0" smtClean="0"/>
              <a:t>, 2003</a:t>
            </a:r>
          </a:p>
          <a:p>
            <a:pPr lvl="1"/>
            <a:r>
              <a:rPr lang="en-US" dirty="0" smtClean="0"/>
              <a:t>Socially complex routines that enable an organization to </a:t>
            </a:r>
            <a:r>
              <a:rPr lang="is-IS" dirty="0" smtClean="0"/>
              <a:t>…. </a:t>
            </a:r>
            <a:r>
              <a:rPr lang="en-US" dirty="0" smtClean="0"/>
              <a:t>(Collis, 1994)</a:t>
            </a:r>
          </a:p>
          <a:p>
            <a:pPr lvl="1"/>
            <a:r>
              <a:rPr lang="en-US" dirty="0" smtClean="0"/>
              <a:t>Intermediate </a:t>
            </a:r>
            <a:r>
              <a:rPr lang="en-US" dirty="0" err="1" smtClean="0"/>
              <a:t>transformationability</a:t>
            </a:r>
            <a:r>
              <a:rPr lang="en-US" dirty="0" smtClean="0"/>
              <a:t> between resources and objectives (Dutta, 2005)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86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ttributes of capabilities (as defined in the literature)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Capabilities are treated as “potentials</a:t>
            </a:r>
            <a:r>
              <a:rPr lang="en-US" dirty="0" smtClean="0"/>
              <a:t>” and “capacity”.</a:t>
            </a:r>
          </a:p>
          <a:p>
            <a:r>
              <a:rPr lang="en-US" dirty="0" smtClean="0"/>
              <a:t>Capabilities </a:t>
            </a:r>
            <a:r>
              <a:rPr lang="en-US" dirty="0"/>
              <a:t>can be measured. </a:t>
            </a:r>
          </a:p>
          <a:p>
            <a:r>
              <a:rPr lang="en-US" dirty="0"/>
              <a:t>Capabilities are linked to resources. </a:t>
            </a:r>
            <a:endParaRPr lang="en-US" dirty="0" smtClean="0"/>
          </a:p>
          <a:p>
            <a:r>
              <a:rPr lang="en-US" dirty="0"/>
              <a:t>Capabilities </a:t>
            </a:r>
            <a:r>
              <a:rPr lang="en-US" dirty="0" smtClean="0"/>
              <a:t>endure in time and evolve </a:t>
            </a:r>
            <a:r>
              <a:rPr lang="en-US" dirty="0"/>
              <a:t>over time.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246508" y="3442856"/>
            <a:ext cx="5334403" cy="618139"/>
            <a:chOff x="1246508" y="3442856"/>
            <a:chExt cx="5334403" cy="618139"/>
          </a:xfrm>
        </p:grpSpPr>
        <p:sp>
          <p:nvSpPr>
            <p:cNvPr id="4" name="Left Bracket 3"/>
            <p:cNvSpPr/>
            <p:nvPr/>
          </p:nvSpPr>
          <p:spPr>
            <a:xfrm rot="16200000">
              <a:off x="3868683" y="820681"/>
              <a:ext cx="90054" cy="5334403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189018" y="3660885"/>
              <a:ext cx="3893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Consistent with BFO: Disposition</a:t>
              </a:r>
              <a:endParaRPr lang="en-US" sz="20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650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59066" y="3048645"/>
            <a:ext cx="4693162" cy="705164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Types of capability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2095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Capability Pyramid 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73756" y="1493304"/>
            <a:ext cx="3842425" cy="3620327"/>
            <a:chOff x="5381088" y="925573"/>
            <a:chExt cx="5372100" cy="5100024"/>
          </a:xfrm>
        </p:grpSpPr>
        <p:sp>
          <p:nvSpPr>
            <p:cNvPr id="4" name="Triangle 3"/>
            <p:cNvSpPr/>
            <p:nvPr/>
          </p:nvSpPr>
          <p:spPr>
            <a:xfrm>
              <a:off x="5381088" y="925573"/>
              <a:ext cx="5372100" cy="510002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/>
            <p:cNvSpPr/>
            <p:nvPr/>
          </p:nvSpPr>
          <p:spPr>
            <a:xfrm>
              <a:off x="7577243" y="925573"/>
              <a:ext cx="1009650" cy="947124"/>
            </a:xfrm>
            <a:prstGeom prst="triangl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90000">
                  <a:schemeClr val="accent2">
                    <a:lumMod val="75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Up Arrow 8"/>
            <p:cNvSpPr/>
            <p:nvPr/>
          </p:nvSpPr>
          <p:spPr>
            <a:xfrm>
              <a:off x="7700240" y="2731723"/>
              <a:ext cx="619125" cy="1409700"/>
            </a:xfrm>
            <a:prstGeom prst="up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8000">
                  <a:schemeClr val="accent1">
                    <a:lumMod val="45000"/>
                    <a:lumOff val="55000"/>
                  </a:schemeClr>
                </a:gs>
                <a:gs pos="90000">
                  <a:schemeClr val="accent3">
                    <a:lumMod val="7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H="1" flipV="1">
            <a:off x="2268135" y="2535232"/>
            <a:ext cx="1651479" cy="6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732725" y="3802194"/>
            <a:ext cx="2611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First-order capabilities</a:t>
            </a:r>
          </a:p>
          <a:p>
            <a:r>
              <a:rPr lang="en-US" dirty="0" smtClean="0"/>
              <a:t>(operational </a:t>
            </a:r>
            <a:r>
              <a:rPr lang="en-US" dirty="0"/>
              <a:t>capabilities)</a:t>
            </a:r>
          </a:p>
          <a:p>
            <a:endParaRPr lang="en-US" b="1" dirty="0" smtClean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16181" y="1988501"/>
            <a:ext cx="2709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Second-order capabilities </a:t>
            </a:r>
          </a:p>
          <a:p>
            <a:r>
              <a:rPr lang="en-US" dirty="0" smtClean="0"/>
              <a:t>(dynamic capabilities)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2845905" y="4038276"/>
            <a:ext cx="1651479" cy="6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209817" y="3776169"/>
            <a:ext cx="4691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[ </a:t>
            </a:r>
            <a:r>
              <a:rPr lang="en-US" sz="2000" dirty="0" smtClean="0"/>
              <a:t>capabilities for core everyday business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15498" y="1942334"/>
            <a:ext cx="537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[ </a:t>
            </a:r>
            <a:r>
              <a:rPr lang="en-US" sz="2000" dirty="0" smtClean="0"/>
              <a:t>capabilities for gaining new capabilities or combining existing capabilities </a:t>
            </a:r>
            <a:r>
              <a:rPr lang="en-US" dirty="0" smtClean="0">
                <a:solidFill>
                  <a:srgbClr val="FF0000"/>
                </a:solidFill>
              </a:rPr>
              <a:t>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68660" y="5605199"/>
            <a:ext cx="207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Technology capabilities 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925497" y="5622507"/>
            <a:ext cx="207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Market </a:t>
            </a:r>
          </a:p>
          <a:p>
            <a:r>
              <a:rPr lang="en-US" dirty="0" smtClean="0"/>
              <a:t>capabilities </a:t>
            </a:r>
            <a:endParaRPr lang="en-US" dirty="0"/>
          </a:p>
        </p:txBody>
      </p:sp>
      <p:cxnSp>
        <p:nvCxnSpPr>
          <p:cNvPr id="33" name="Elbow Connector 32"/>
          <p:cNvCxnSpPr>
            <a:stCxn id="17" idx="2"/>
            <a:endCxn id="31" idx="0"/>
          </p:cNvCxnSpPr>
          <p:nvPr/>
        </p:nvCxnSpPr>
        <p:spPr>
          <a:xfrm rot="16200000" flipH="1">
            <a:off x="7333625" y="3430375"/>
            <a:ext cx="879675" cy="3469971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7" idx="2"/>
            <a:endCxn id="32" idx="1"/>
          </p:cNvCxnSpPr>
          <p:nvPr/>
        </p:nvCxnSpPr>
        <p:spPr>
          <a:xfrm rot="16200000" flipH="1">
            <a:off x="5871913" y="4892088"/>
            <a:ext cx="1220149" cy="887020"/>
          </a:xfrm>
          <a:prstGeom prst="bentConnector2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011822" y="5607267"/>
            <a:ext cx="2079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mtClean="0"/>
              <a:t>…..</a:t>
            </a:r>
            <a:endParaRPr lang="en-US" dirty="0"/>
          </a:p>
        </p:txBody>
      </p:sp>
      <p:cxnSp>
        <p:nvCxnSpPr>
          <p:cNvPr id="44" name="Elbow Connector 43"/>
          <p:cNvCxnSpPr>
            <a:stCxn id="17" idx="2"/>
            <a:endCxn id="43" idx="0"/>
          </p:cNvCxnSpPr>
          <p:nvPr/>
        </p:nvCxnSpPr>
        <p:spPr>
          <a:xfrm rot="16200000" flipH="1">
            <a:off x="8104172" y="2659828"/>
            <a:ext cx="881743" cy="5013133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68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3198758" y="5324245"/>
            <a:ext cx="2207983" cy="43669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307617" y="5297852"/>
            <a:ext cx="2207983" cy="43669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824903" y="5302841"/>
            <a:ext cx="2207983" cy="43669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operational capabilities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51692" y="4001087"/>
            <a:ext cx="2801816" cy="738553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Technology Capability 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6" name="Elbow Connector 5"/>
          <p:cNvCxnSpPr>
            <a:stCxn id="4" idx="0"/>
            <a:endCxn id="10" idx="1"/>
          </p:cNvCxnSpPr>
          <p:nvPr/>
        </p:nvCxnSpPr>
        <p:spPr>
          <a:xfrm rot="5400000" flipH="1" flipV="1">
            <a:off x="2804195" y="2669382"/>
            <a:ext cx="280111" cy="2383301"/>
          </a:xfrm>
          <a:prstGeom prst="bentConnector2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35901" y="3397810"/>
            <a:ext cx="7233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</a:t>
            </a:r>
            <a:r>
              <a:rPr lang="en-US" dirty="0" smtClean="0"/>
              <a:t>The ability of a firm to design </a:t>
            </a:r>
            <a:r>
              <a:rPr lang="en-US" smtClean="0"/>
              <a:t>and manufacture </a:t>
            </a:r>
            <a:r>
              <a:rPr lang="en-US" dirty="0" smtClean="0"/>
              <a:t>certain physical products in </a:t>
            </a:r>
            <a:r>
              <a:rPr lang="en-US" smtClean="0"/>
              <a:t>certain volumes </a:t>
            </a:r>
            <a:r>
              <a:rPr lang="en-US" smtClean="0">
                <a:solidFill>
                  <a:srgbClr val="FF0000"/>
                </a:solidFill>
              </a:rPr>
              <a:t>]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028092" y="3291774"/>
            <a:ext cx="181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</a:t>
            </a:r>
            <a:r>
              <a:rPr lang="en-US" sz="1400" i="1" dirty="0" smtClean="0"/>
              <a:t>efinition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21" name="Rounded Rectangle 20"/>
          <p:cNvSpPr/>
          <p:nvPr/>
        </p:nvSpPr>
        <p:spPr>
          <a:xfrm>
            <a:off x="3109547" y="5126502"/>
            <a:ext cx="2207983" cy="4366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Design Capability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50523" y="5126502"/>
            <a:ext cx="2306163" cy="4366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Production Capability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191499" y="5123678"/>
            <a:ext cx="2207983" cy="4366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fabrication Capability 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4" name="Elbow Connector 23"/>
          <p:cNvCxnSpPr>
            <a:stCxn id="4" idx="3"/>
            <a:endCxn id="21" idx="0"/>
          </p:cNvCxnSpPr>
          <p:nvPr/>
        </p:nvCxnSpPr>
        <p:spPr>
          <a:xfrm>
            <a:off x="3153508" y="4370364"/>
            <a:ext cx="1060031" cy="756138"/>
          </a:xfrm>
          <a:prstGeom prst="bentConnector2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4" idx="3"/>
            <a:endCxn id="22" idx="0"/>
          </p:cNvCxnSpPr>
          <p:nvPr/>
        </p:nvCxnSpPr>
        <p:spPr>
          <a:xfrm>
            <a:off x="3153508" y="4370364"/>
            <a:ext cx="3650097" cy="756138"/>
          </a:xfrm>
          <a:prstGeom prst="bentConnector2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4" idx="3"/>
            <a:endCxn id="23" idx="0"/>
          </p:cNvCxnSpPr>
          <p:nvPr/>
        </p:nvCxnSpPr>
        <p:spPr>
          <a:xfrm>
            <a:off x="3153508" y="4370364"/>
            <a:ext cx="6141983" cy="753314"/>
          </a:xfrm>
          <a:prstGeom prst="bentConnector2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351692" y="2032775"/>
            <a:ext cx="2801816" cy="738553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Market Capability 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8" name="Elbow Connector 27"/>
          <p:cNvCxnSpPr>
            <a:stCxn id="26" idx="0"/>
            <a:endCxn id="31" idx="1"/>
          </p:cNvCxnSpPr>
          <p:nvPr/>
        </p:nvCxnSpPr>
        <p:spPr>
          <a:xfrm rot="5400000" flipH="1" flipV="1">
            <a:off x="2871450" y="437731"/>
            <a:ext cx="476194" cy="2713895"/>
          </a:xfrm>
          <a:prstGeom prst="bentConnector2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028092" y="1210824"/>
            <a:ext cx="181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</a:t>
            </a:r>
            <a:r>
              <a:rPr lang="en-US" sz="1400" i="1" dirty="0" smtClean="0"/>
              <a:t>efinition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466495" y="1371915"/>
            <a:ext cx="640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 </a:t>
            </a:r>
            <a:r>
              <a:rPr lang="en-US" dirty="0" smtClean="0"/>
              <a:t>The ability of a firm to serve/communicate with customers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]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10900204" y="5105897"/>
            <a:ext cx="937672" cy="4366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mtClean="0">
                <a:solidFill>
                  <a:schemeClr val="accent1"/>
                </a:solidFill>
              </a:rPr>
              <a:t>…...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5" name="Elbow Connector 34"/>
          <p:cNvCxnSpPr>
            <a:stCxn id="4" idx="3"/>
            <a:endCxn id="34" idx="0"/>
          </p:cNvCxnSpPr>
          <p:nvPr/>
        </p:nvCxnSpPr>
        <p:spPr>
          <a:xfrm>
            <a:off x="3153508" y="4370364"/>
            <a:ext cx="8215532" cy="735533"/>
          </a:xfrm>
          <a:prstGeom prst="bentConnector2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79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Fabrication Capability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18383" y="1453448"/>
            <a:ext cx="3131820" cy="4366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Fabrication Capability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235703" y="2328566"/>
            <a:ext cx="3131820" cy="4366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Machining Capability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66494" y="1371915"/>
            <a:ext cx="7725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 </a:t>
            </a:r>
            <a:r>
              <a:rPr lang="en-US" dirty="0" smtClean="0"/>
              <a:t>The ability of a manufacturing entity to modify the properties of input objects</a:t>
            </a:r>
            <a:r>
              <a:rPr lang="en-US" dirty="0" smtClean="0">
                <a:solidFill>
                  <a:srgbClr val="FF0000"/>
                </a:solidFill>
              </a:rPr>
              <a:t>]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01613" y="3352581"/>
            <a:ext cx="854964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What is the level of complexity of the parts that can be machined?</a:t>
            </a:r>
          </a:p>
          <a:p>
            <a:r>
              <a:rPr lang="en-US" sz="2000" dirty="0" smtClean="0"/>
              <a:t>What is the dimensional accuracy of the parts that can be machined?</a:t>
            </a:r>
          </a:p>
          <a:p>
            <a:r>
              <a:rPr lang="en-US" sz="2000" dirty="0" smtClean="0"/>
              <a:t>What is the best surface finished that can be generated through machining? </a:t>
            </a:r>
          </a:p>
          <a:p>
            <a:r>
              <a:rPr lang="en-US" sz="2000" dirty="0" smtClean="0"/>
              <a:t>What is the length of the biggest part that can be machined?</a:t>
            </a:r>
          </a:p>
          <a:p>
            <a:r>
              <a:rPr lang="en-US" sz="2000" dirty="0" smtClean="0"/>
              <a:t>What is the diameter of the smallest hole that can be machined? </a:t>
            </a:r>
          </a:p>
          <a:p>
            <a:r>
              <a:rPr lang="en-US" sz="2000" dirty="0" smtClean="0"/>
              <a:t>What are the material types that can be machined? </a:t>
            </a:r>
          </a:p>
          <a:p>
            <a:r>
              <a:rPr lang="en-US" sz="2000" dirty="0" smtClean="0"/>
              <a:t>What is the average tool change time during machining?</a:t>
            </a: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35280" y="3453714"/>
            <a:ext cx="3291840" cy="230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omplexity capability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5280" y="3755467"/>
            <a:ext cx="3291840" cy="230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precision capability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5280" y="4061339"/>
            <a:ext cx="3291840" cy="230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Surface roughness capability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5280" y="4335535"/>
            <a:ext cx="3291840" cy="230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dimension capability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5280" y="4641407"/>
            <a:ext cx="3291840" cy="230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Feature size capability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5280" y="4944675"/>
            <a:ext cx="3291840" cy="230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material capability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5280" y="5247943"/>
            <a:ext cx="3291840" cy="230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Speed capability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551471" y="1890144"/>
            <a:ext cx="0" cy="438422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flipH="1">
            <a:off x="1682790" y="1931409"/>
            <a:ext cx="86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Is-a</a:t>
            </a:r>
            <a:endParaRPr lang="en-US"/>
          </a:p>
        </p:txBody>
      </p:sp>
      <p:cxnSp>
        <p:nvCxnSpPr>
          <p:cNvPr id="21" name="Straight Arrow Connector 20"/>
          <p:cNvCxnSpPr>
            <a:stCxn id="6" idx="3"/>
            <a:endCxn id="25" idx="1"/>
          </p:cNvCxnSpPr>
          <p:nvPr/>
        </p:nvCxnSpPr>
        <p:spPr>
          <a:xfrm flipV="1">
            <a:off x="5367523" y="2534672"/>
            <a:ext cx="2478619" cy="12242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846142" y="2350006"/>
            <a:ext cx="41148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b="1" dirty="0" smtClean="0"/>
              <a:t>machine tool, machine cell, factory ]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536239" y="2189824"/>
            <a:ext cx="2478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Is capability of 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343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dependency 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12720" y="2849880"/>
            <a:ext cx="6812280" cy="289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93820" y="4164092"/>
            <a:ext cx="4572000" cy="1432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04460" y="4828818"/>
            <a:ext cx="1554480" cy="563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12720" y="248054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  <a:r>
              <a:rPr lang="en-US" b="1" dirty="0" smtClean="0"/>
              <a:t>actory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893820" y="37396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Machine Cell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846320" y="447720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Machine</a:t>
            </a:r>
            <a:endParaRPr lang="en-US" b="1" dirty="0"/>
          </a:p>
        </p:txBody>
      </p:sp>
      <p:sp>
        <p:nvSpPr>
          <p:cNvPr id="11" name="Up Arrow 10"/>
          <p:cNvSpPr/>
          <p:nvPr/>
        </p:nvSpPr>
        <p:spPr>
          <a:xfrm>
            <a:off x="5798820" y="4257794"/>
            <a:ext cx="373380" cy="571024"/>
          </a:xfrm>
          <a:prstGeom prst="upArrow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" name="Up Arrow 11"/>
          <p:cNvSpPr/>
          <p:nvPr/>
        </p:nvSpPr>
        <p:spPr>
          <a:xfrm>
            <a:off x="5798820" y="3382190"/>
            <a:ext cx="373380" cy="1089184"/>
          </a:xfrm>
          <a:prstGeom prst="upArrow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3" name="Up Arrow 12"/>
          <p:cNvSpPr/>
          <p:nvPr/>
        </p:nvSpPr>
        <p:spPr>
          <a:xfrm>
            <a:off x="5795010" y="2594999"/>
            <a:ext cx="373380" cy="1089184"/>
          </a:xfrm>
          <a:prstGeom prst="upArrow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5" name="Rounded Rectangle 14"/>
          <p:cNvSpPr/>
          <p:nvPr/>
        </p:nvSpPr>
        <p:spPr>
          <a:xfrm>
            <a:off x="4415790" y="1495078"/>
            <a:ext cx="3131820" cy="4366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Precision Capability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415790" y="1985700"/>
            <a:ext cx="3131820" cy="4366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Reliability Capability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 flipV="1">
            <a:off x="6156960" y="5144659"/>
            <a:ext cx="403860" cy="1718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501640" y="4827728"/>
            <a:ext cx="92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device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040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8044" y="1245261"/>
            <a:ext cx="5256529" cy="705164"/>
          </a:xfrm>
        </p:spPr>
        <p:txBody>
          <a:bodyPr/>
          <a:lstStyle/>
          <a:p>
            <a:pPr algn="ctr"/>
            <a:r>
              <a:rPr lang="en-US" dirty="0" smtClean="0"/>
              <a:t>Part II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01174" y="3877733"/>
            <a:ext cx="7662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How contract manufacturers advertise their capabilities?</a:t>
            </a:r>
          </a:p>
          <a:p>
            <a:pPr algn="ctr"/>
            <a:r>
              <a:rPr lang="en-US" sz="2400" dirty="0" smtClean="0"/>
              <a:t>What types of capabilities are emphasize more?</a:t>
            </a:r>
          </a:p>
          <a:p>
            <a:pPr algn="ctr"/>
            <a:r>
              <a:rPr lang="en-US" sz="2400" dirty="0" smtClean="0"/>
              <a:t>What terms and phrases do they use? </a:t>
            </a:r>
          </a:p>
          <a:p>
            <a:pPr algn="ctr"/>
            <a:r>
              <a:rPr lang="en-US" sz="2400" dirty="0" smtClean="0"/>
              <a:t>What are the capability jargons?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701173" y="1950425"/>
            <a:ext cx="766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Manufacturing capability terminology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622800" y="3420533"/>
            <a:ext cx="3386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Research Questions</a:t>
            </a:r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Capability representation on company website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56" y="1015026"/>
            <a:ext cx="8463893" cy="1879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387" y="3081337"/>
            <a:ext cx="675322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4754" y="1509712"/>
            <a:ext cx="2200275" cy="4533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655" y="3776662"/>
            <a:ext cx="7972425" cy="504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983" y="4811341"/>
            <a:ext cx="80105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4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Understanding and representing manufacturing capabilities:  why it matters?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manufacturing partnerships</a:t>
            </a:r>
          </a:p>
          <a:p>
            <a:pPr lvl="1"/>
            <a:r>
              <a:rPr lang="en-US" dirty="0" smtClean="0"/>
              <a:t>Supply chain formation</a:t>
            </a:r>
          </a:p>
          <a:p>
            <a:pPr lvl="1"/>
            <a:r>
              <a:rPr lang="en-US" dirty="0" smtClean="0"/>
              <a:t>Outsourcing	</a:t>
            </a:r>
          </a:p>
          <a:p>
            <a:r>
              <a:rPr lang="en-US" dirty="0" smtClean="0"/>
              <a:t>Design for manufacturability</a:t>
            </a:r>
          </a:p>
          <a:p>
            <a:pPr lvl="1"/>
            <a:r>
              <a:rPr lang="en-US" dirty="0" smtClean="0"/>
              <a:t>Creating feasible designs based on the available capabilities </a:t>
            </a:r>
          </a:p>
          <a:p>
            <a:r>
              <a:rPr lang="en-US" dirty="0" smtClean="0"/>
              <a:t>Strategic planning</a:t>
            </a:r>
          </a:p>
          <a:p>
            <a:pPr lvl="1"/>
            <a:r>
              <a:rPr lang="en-US" dirty="0" smtClean="0"/>
              <a:t>Where the company is now in terms of capabilities and where it wants to be in future to better compete in the market.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6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393" y="3188943"/>
            <a:ext cx="3229246" cy="187313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964886" y="1395047"/>
            <a:ext cx="7193201" cy="4783272"/>
            <a:chOff x="1504950" y="2527626"/>
            <a:chExt cx="6316706" cy="3861708"/>
          </a:xfrm>
        </p:grpSpPr>
        <p:sp>
          <p:nvSpPr>
            <p:cNvPr id="6" name="Rectangle 5"/>
            <p:cNvSpPr/>
            <p:nvPr/>
          </p:nvSpPr>
          <p:spPr>
            <a:xfrm>
              <a:off x="3989070" y="4732020"/>
              <a:ext cx="320040" cy="102870"/>
            </a:xfrm>
            <a:prstGeom prst="rect">
              <a:avLst/>
            </a:prstGeom>
            <a:solidFill>
              <a:schemeClr val="accent1">
                <a:shade val="80000"/>
                <a:alpha val="26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141470" y="4884420"/>
              <a:ext cx="320040" cy="102870"/>
            </a:xfrm>
            <a:prstGeom prst="rect">
              <a:avLst/>
            </a:prstGeom>
            <a:solidFill>
              <a:schemeClr val="accent1">
                <a:shade val="80000"/>
                <a:alpha val="26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62500" y="5036820"/>
              <a:ext cx="320040" cy="102870"/>
            </a:xfrm>
            <a:prstGeom prst="rect">
              <a:avLst/>
            </a:prstGeom>
            <a:solidFill>
              <a:schemeClr val="accent1">
                <a:shade val="80000"/>
                <a:alpha val="26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914900" y="4754880"/>
              <a:ext cx="320040" cy="102870"/>
            </a:xfrm>
            <a:prstGeom prst="rect">
              <a:avLst/>
            </a:prstGeom>
            <a:solidFill>
              <a:schemeClr val="accent1">
                <a:shade val="80000"/>
                <a:alpha val="26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07330" y="4953000"/>
              <a:ext cx="320040" cy="102870"/>
            </a:xfrm>
            <a:prstGeom prst="rect">
              <a:avLst/>
            </a:prstGeom>
            <a:solidFill>
              <a:schemeClr val="accent1">
                <a:shade val="80000"/>
                <a:alpha val="26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Curved Connector 10"/>
            <p:cNvCxnSpPr>
              <a:stCxn id="10" idx="0"/>
            </p:cNvCxnSpPr>
            <p:nvPr/>
          </p:nvCxnSpPr>
          <p:spPr>
            <a:xfrm rot="5400000" flipH="1" flipV="1">
              <a:off x="5002256" y="3482614"/>
              <a:ext cx="1935480" cy="1005292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/>
            <p:cNvCxnSpPr/>
            <p:nvPr/>
          </p:nvCxnSpPr>
          <p:spPr>
            <a:xfrm rot="16200000" flipH="1">
              <a:off x="5334000" y="5189220"/>
              <a:ext cx="651510" cy="384810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/>
            <p:nvPr/>
          </p:nvCxnSpPr>
          <p:spPr>
            <a:xfrm rot="5400000" flipH="1" flipV="1">
              <a:off x="4317285" y="3775155"/>
              <a:ext cx="1675291" cy="160020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rot="16200000" flipV="1">
              <a:off x="3154279" y="3705618"/>
              <a:ext cx="1195548" cy="77883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0800000" flipV="1">
              <a:off x="2983231" y="4987292"/>
              <a:ext cx="1119341" cy="394332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5400000">
              <a:off x="4239776" y="5319512"/>
              <a:ext cx="847326" cy="502922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969996" y="2686367"/>
              <a:ext cx="18516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C00000"/>
                  </a:solidFill>
                </a:rPr>
                <a:t>Complex shapes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78894" y="2527626"/>
              <a:ext cx="18516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C00000"/>
                  </a:solidFill>
                </a:rPr>
                <a:t>Precision machining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72361" y="2924513"/>
              <a:ext cx="18516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C00000"/>
                  </a:solidFill>
                </a:rPr>
                <a:t>Heavy</a:t>
              </a:r>
              <a:r>
                <a:rPr lang="en-US" sz="1400" b="1" dirty="0" smtClean="0"/>
                <a:t> </a:t>
              </a:r>
              <a:r>
                <a:rPr lang="en-US" sz="1400" b="1" dirty="0" smtClean="0">
                  <a:solidFill>
                    <a:srgbClr val="C00000"/>
                  </a:solidFill>
                </a:rPr>
                <a:t>parts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504950" y="5073847"/>
              <a:ext cx="18516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C00000"/>
                  </a:solidFill>
                </a:rPr>
                <a:t>Exotic materials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94852" y="6081557"/>
              <a:ext cx="18516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C00000"/>
                  </a:solidFill>
                </a:rPr>
                <a:t>5-axis machining 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87208" y="5773780"/>
              <a:ext cx="18516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C00000"/>
                  </a:solidFill>
                </a:rPr>
                <a:t>Medical industry 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628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 Capability Thesaurus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143001"/>
            <a:ext cx="7424615" cy="4876799"/>
          </a:xfrm>
        </p:spPr>
        <p:txBody>
          <a:bodyPr/>
          <a:lstStyle/>
          <a:p>
            <a:r>
              <a:rPr lang="en-US" sz="2400" dirty="0" smtClean="0"/>
              <a:t>A SKOS thesaurus was developed based on a dataset composed of 500 manufacturing companies in precision machining industry  (training data).  </a:t>
            </a:r>
          </a:p>
          <a:p>
            <a:r>
              <a:rPr lang="en-US" sz="2400" dirty="0" smtClean="0"/>
              <a:t>About a 1000 terms/phrases were collected </a:t>
            </a:r>
            <a:endParaRPr lang="en-US" sz="2400" dirty="0"/>
          </a:p>
          <a:p>
            <a:pPr lvl="1"/>
            <a:r>
              <a:rPr lang="en-US" dirty="0"/>
              <a:t>762 Preferred Labels</a:t>
            </a:r>
          </a:p>
          <a:p>
            <a:pPr lvl="1"/>
            <a:r>
              <a:rPr lang="en-US" dirty="0"/>
              <a:t>207 Alternative </a:t>
            </a:r>
            <a:r>
              <a:rPr lang="en-US" dirty="0" smtClean="0"/>
              <a:t>Labels</a:t>
            </a:r>
          </a:p>
          <a:p>
            <a:r>
              <a:rPr lang="en-US" sz="2400" dirty="0" smtClean="0"/>
              <a:t>Organized into 5 categories 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313988" y="6569078"/>
            <a:ext cx="457200" cy="365125"/>
          </a:xfrm>
          <a:prstGeom prst="rect">
            <a:avLst/>
          </a:prstGeom>
        </p:spPr>
        <p:txBody>
          <a:bodyPr/>
          <a:lstStyle/>
          <a:p>
            <a:fld id="{02A6067E-0041-5740-9F6A-3555F6A8B4D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66" y="525436"/>
            <a:ext cx="3107907" cy="61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7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Manufacturing Capability &gt; Production Capacity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574690" y="1629508"/>
            <a:ext cx="7025897" cy="4212247"/>
            <a:chOff x="1619509" y="2511743"/>
            <a:chExt cx="5613017" cy="336518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9509" y="2511743"/>
              <a:ext cx="5613017" cy="3365181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2123523" y="3128608"/>
              <a:ext cx="4197601" cy="2321996"/>
              <a:chOff x="2123523" y="3128608"/>
              <a:chExt cx="4197601" cy="2321996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3208421" y="5390148"/>
                <a:ext cx="802105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A2C816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3232485" y="3216454"/>
                <a:ext cx="802105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A2C816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3224928" y="3216454"/>
                <a:ext cx="0" cy="2173694"/>
              </a:xfrm>
              <a:prstGeom prst="line">
                <a:avLst/>
              </a:prstGeom>
              <a:noFill/>
              <a:ln w="25400" cap="flat" cmpd="sng" algn="ctr">
                <a:solidFill>
                  <a:srgbClr val="A2C816"/>
                </a:solidFill>
                <a:prstDash val="solid"/>
              </a:ln>
              <a:effectLst/>
            </p:spPr>
          </p:cxnSp>
          <p:sp>
            <p:nvSpPr>
              <p:cNvPr id="17" name="TextBox 16"/>
              <p:cNvSpPr txBox="1"/>
              <p:nvPr/>
            </p:nvSpPr>
            <p:spPr>
              <a:xfrm>
                <a:off x="2123523" y="4020319"/>
                <a:ext cx="16549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entury Gothic"/>
                  </a:rPr>
                  <a:t>Synonym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034590" y="3128608"/>
                <a:ext cx="2245298" cy="158698"/>
              </a:xfrm>
              <a:prstGeom prst="rect">
                <a:avLst/>
              </a:prstGeom>
              <a:solidFill>
                <a:srgbClr val="A2C816">
                  <a:shade val="80000"/>
                  <a:alpha val="28000"/>
                </a:srgbClr>
              </a:solidFill>
              <a:ln w="12700" cap="flat" cmpd="sng" algn="ctr">
                <a:solidFill>
                  <a:srgbClr val="A2C816">
                    <a:satMod val="105000"/>
                  </a:srgbClr>
                </a:solidFill>
                <a:prstDash val="solid"/>
              </a:ln>
              <a:effectLst/>
              <a:scene3d>
                <a:camera prst="obliqueTopRight"/>
                <a:lightRig rig="threePt" dir="tl"/>
              </a:scene3d>
              <a:sp3d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075826" y="5291906"/>
                <a:ext cx="2245298" cy="158698"/>
              </a:xfrm>
              <a:prstGeom prst="rect">
                <a:avLst/>
              </a:prstGeom>
              <a:solidFill>
                <a:srgbClr val="A2C816">
                  <a:shade val="80000"/>
                  <a:alpha val="28000"/>
                </a:srgbClr>
              </a:solidFill>
              <a:ln w="12700" cap="flat" cmpd="sng" algn="ctr">
                <a:solidFill>
                  <a:srgbClr val="A2C816">
                    <a:satMod val="105000"/>
                  </a:srgbClr>
                </a:solidFill>
                <a:prstDash val="solid"/>
              </a:ln>
              <a:effectLst/>
              <a:scene3d>
                <a:camera prst="obliqueTopRight"/>
                <a:lightRig rig="threePt" dir="tl"/>
              </a:scene3d>
              <a:sp3d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770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 Capability &gt; </a:t>
            </a:r>
            <a:r>
              <a:rPr lang="en-US" dirty="0" smtClean="0"/>
              <a:t>Part Type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2465601" y="1319221"/>
            <a:ext cx="6889415" cy="5098490"/>
            <a:chOff x="1082277" y="1784883"/>
            <a:chExt cx="5879997" cy="435147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2277" y="1784883"/>
              <a:ext cx="5879997" cy="4351473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1844443" y="2434349"/>
              <a:ext cx="4046855" cy="2223754"/>
              <a:chOff x="1844443" y="2434349"/>
              <a:chExt cx="4046855" cy="2223754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>
                <a:off x="2822152" y="4586311"/>
                <a:ext cx="677279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A2C816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7" name="Straight Arrow Connector 6"/>
              <p:cNvCxnSpPr/>
              <p:nvPr/>
            </p:nvCxnSpPr>
            <p:spPr>
              <a:xfrm>
                <a:off x="2822152" y="2513698"/>
                <a:ext cx="802105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A2C816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2822152" y="2513698"/>
                <a:ext cx="0" cy="2072613"/>
              </a:xfrm>
              <a:prstGeom prst="line">
                <a:avLst/>
              </a:prstGeom>
              <a:noFill/>
              <a:ln w="25400" cap="flat" cmpd="sng" algn="ctr">
                <a:solidFill>
                  <a:srgbClr val="A2C816"/>
                </a:solidFill>
                <a:prstDash val="solid"/>
              </a:ln>
              <a:effectLst/>
            </p:spPr>
          </p:cxnSp>
          <p:sp>
            <p:nvSpPr>
              <p:cNvPr id="9" name="TextBox 8"/>
              <p:cNvSpPr txBox="1"/>
              <p:nvPr/>
            </p:nvSpPr>
            <p:spPr>
              <a:xfrm>
                <a:off x="1844443" y="3380728"/>
                <a:ext cx="16549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E7F00"/>
                    </a:solidFill>
                    <a:effectLst/>
                    <a:uLnTx/>
                    <a:uFillTx/>
                    <a:latin typeface="Century Gothic"/>
                  </a:rPr>
                  <a:t>Related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641625" y="2434349"/>
                <a:ext cx="2245298" cy="158698"/>
              </a:xfrm>
              <a:prstGeom prst="rect">
                <a:avLst/>
              </a:prstGeom>
              <a:solidFill>
                <a:srgbClr val="A2C816">
                  <a:shade val="80000"/>
                  <a:alpha val="28000"/>
                </a:srgbClr>
              </a:solidFill>
              <a:ln w="12700" cap="flat" cmpd="sng" algn="ctr">
                <a:solidFill>
                  <a:srgbClr val="A2C816">
                    <a:satMod val="105000"/>
                  </a:srgbClr>
                </a:solidFill>
                <a:prstDash val="solid"/>
              </a:ln>
              <a:effectLst/>
              <a:scene3d>
                <a:camera prst="obliqueTopRight"/>
                <a:lightRig rig="threePt" dir="tl"/>
              </a:scene3d>
              <a:sp3d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646000" y="4499405"/>
                <a:ext cx="2245298" cy="158698"/>
              </a:xfrm>
              <a:prstGeom prst="rect">
                <a:avLst/>
              </a:prstGeom>
              <a:solidFill>
                <a:srgbClr val="A2C816">
                  <a:shade val="80000"/>
                  <a:alpha val="28000"/>
                </a:srgbClr>
              </a:solidFill>
              <a:ln w="12700" cap="flat" cmpd="sng" algn="ctr">
                <a:solidFill>
                  <a:srgbClr val="A2C816">
                    <a:satMod val="105000"/>
                  </a:srgbClr>
                </a:solidFill>
                <a:prstDash val="solid"/>
              </a:ln>
              <a:effectLst/>
              <a:scene3d>
                <a:camera prst="obliqueTopRight"/>
                <a:lightRig rig="threePt" dir="tl"/>
              </a:scene3d>
              <a:sp3d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428276" y="5741096"/>
              <a:ext cx="4458647" cy="354957"/>
              <a:chOff x="1428276" y="5741096"/>
              <a:chExt cx="4458647" cy="354957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2810949" y="5820445"/>
                <a:ext cx="802105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A2C816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4" name="TextBox 13"/>
              <p:cNvSpPr txBox="1"/>
              <p:nvPr/>
            </p:nvSpPr>
            <p:spPr>
              <a:xfrm>
                <a:off x="1428276" y="5754704"/>
                <a:ext cx="16549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entury Gothic"/>
                  </a:rPr>
                  <a:t>Synonym</a:t>
                </a: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 flipV="1">
                <a:off x="2810949" y="6033301"/>
                <a:ext cx="818479" cy="1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A2C816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2822152" y="5820445"/>
                <a:ext cx="0" cy="196259"/>
              </a:xfrm>
              <a:prstGeom prst="line">
                <a:avLst/>
              </a:prstGeom>
              <a:noFill/>
              <a:ln w="25400" cap="flat" cmpd="sng" algn="ctr">
                <a:solidFill>
                  <a:srgbClr val="A2C816"/>
                </a:solidFill>
                <a:prstDash val="solid"/>
              </a:ln>
              <a:effectLst/>
            </p:spPr>
          </p:cxnSp>
          <p:sp>
            <p:nvSpPr>
              <p:cNvPr id="17" name="Rectangle 16"/>
              <p:cNvSpPr/>
              <p:nvPr/>
            </p:nvSpPr>
            <p:spPr>
              <a:xfrm>
                <a:off x="3641625" y="5741096"/>
                <a:ext cx="2245298" cy="158698"/>
              </a:xfrm>
              <a:prstGeom prst="rect">
                <a:avLst/>
              </a:prstGeom>
              <a:solidFill>
                <a:srgbClr val="A2C816">
                  <a:shade val="80000"/>
                  <a:alpha val="28000"/>
                </a:srgbClr>
              </a:solidFill>
              <a:ln w="12700" cap="flat" cmpd="sng" algn="ctr">
                <a:solidFill>
                  <a:srgbClr val="A2C816">
                    <a:satMod val="105000"/>
                  </a:srgbClr>
                </a:solidFill>
                <a:prstDash val="solid"/>
              </a:ln>
              <a:effectLst/>
              <a:scene3d>
                <a:camera prst="obliqueTopRight"/>
                <a:lightRig rig="threePt" dir="tl"/>
              </a:scene3d>
              <a:sp3d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641625" y="5937355"/>
                <a:ext cx="2245298" cy="158698"/>
              </a:xfrm>
              <a:prstGeom prst="rect">
                <a:avLst/>
              </a:prstGeom>
              <a:solidFill>
                <a:srgbClr val="A2C816">
                  <a:shade val="80000"/>
                  <a:alpha val="28000"/>
                </a:srgbClr>
              </a:solidFill>
              <a:ln w="12700" cap="flat" cmpd="sng" algn="ctr">
                <a:solidFill>
                  <a:srgbClr val="A2C816">
                    <a:satMod val="105000"/>
                  </a:srgbClr>
                </a:solidFill>
                <a:prstDash val="solid"/>
              </a:ln>
              <a:effectLst/>
              <a:scene3d>
                <a:camera prst="obliqueTopRight"/>
                <a:lightRig rig="threePt" dir="tl"/>
              </a:scene3d>
              <a:sp3d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2885754" y="1526408"/>
            <a:ext cx="309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C00000"/>
                </a:solidFill>
              </a:rPr>
              <a:t>The ability to manufacture …</a:t>
            </a:r>
            <a:endParaRPr lang="en-US" sz="16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94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 Capability &gt; </a:t>
            </a:r>
            <a:r>
              <a:rPr lang="en-US" dirty="0" smtClean="0"/>
              <a:t>Geometric complexity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452161" y="1609086"/>
            <a:ext cx="9778545" cy="4604434"/>
            <a:chOff x="708660" y="2443480"/>
            <a:chExt cx="7772400" cy="3251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660" y="2443480"/>
              <a:ext cx="7772400" cy="3251200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3058933" y="3423792"/>
              <a:ext cx="4175214" cy="718127"/>
              <a:chOff x="3058933" y="3423792"/>
              <a:chExt cx="4175214" cy="718127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4061225" y="3656592"/>
                <a:ext cx="16549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A2B170">
                        <a:lumMod val="50000"/>
                      </a:srgbClr>
                    </a:solidFill>
                    <a:effectLst/>
                    <a:uLnTx/>
                    <a:uFillTx/>
                    <a:latin typeface="Century Gothic"/>
                  </a:rPr>
                  <a:t>Broader Term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135632" y="3990109"/>
                <a:ext cx="1098515" cy="151810"/>
              </a:xfrm>
              <a:prstGeom prst="rect">
                <a:avLst/>
              </a:prstGeom>
              <a:solidFill>
                <a:srgbClr val="A2C816">
                  <a:shade val="80000"/>
                  <a:alpha val="28000"/>
                </a:srgbClr>
              </a:solidFill>
              <a:ln w="12700" cap="flat" cmpd="sng" algn="ctr">
                <a:solidFill>
                  <a:srgbClr val="A2C816">
                    <a:satMod val="105000"/>
                  </a:srgbClr>
                </a:solidFill>
                <a:prstDash val="solid"/>
              </a:ln>
              <a:effectLst/>
              <a:scene3d>
                <a:camera prst="obliqueTopRight"/>
                <a:lightRig rig="threePt" dir="tl"/>
              </a:scene3d>
              <a:sp3d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058933" y="3423792"/>
                <a:ext cx="1098515" cy="151810"/>
              </a:xfrm>
              <a:prstGeom prst="rect">
                <a:avLst/>
              </a:prstGeom>
              <a:solidFill>
                <a:srgbClr val="A2C816">
                  <a:shade val="80000"/>
                  <a:alpha val="28000"/>
                </a:srgbClr>
              </a:solidFill>
              <a:ln w="12700" cap="flat" cmpd="sng" algn="ctr">
                <a:solidFill>
                  <a:srgbClr val="A2C816">
                    <a:satMod val="105000"/>
                  </a:srgbClr>
                </a:solidFill>
                <a:prstDash val="solid"/>
              </a:ln>
              <a:effectLst/>
              <a:scene3d>
                <a:camera prst="obliqueTopRight"/>
                <a:lightRig rig="threePt" dir="tl"/>
              </a:scene3d>
              <a:sp3d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cxnSp>
            <p:nvCxnSpPr>
              <p:cNvPr id="9" name="Elbow Connector 8"/>
              <p:cNvCxnSpPr>
                <a:stCxn id="8" idx="2"/>
                <a:endCxn id="7" idx="1"/>
              </p:cNvCxnSpPr>
              <p:nvPr/>
            </p:nvCxnSpPr>
            <p:spPr>
              <a:xfrm rot="16200000" flipH="1">
                <a:off x="4626705" y="2557087"/>
                <a:ext cx="490412" cy="2527441"/>
              </a:xfrm>
              <a:prstGeom prst="bentConnector2">
                <a:avLst/>
              </a:prstGeom>
              <a:noFill/>
              <a:ln w="25400" cap="flat" cmpd="sng" algn="ctr">
                <a:solidFill>
                  <a:srgbClr val="A2C816"/>
                </a:solidFill>
                <a:prstDash val="solid"/>
                <a:tailEnd type="triangle"/>
              </a:ln>
              <a:effectLst/>
            </p:spPr>
          </p:cxnSp>
        </p:grpSp>
      </p:grpSp>
      <p:sp>
        <p:nvSpPr>
          <p:cNvPr id="11" name="TextBox 10"/>
          <p:cNvSpPr txBox="1"/>
          <p:nvPr/>
        </p:nvSpPr>
        <p:spPr>
          <a:xfrm>
            <a:off x="2481385" y="1853008"/>
            <a:ext cx="309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C00000"/>
                </a:solidFill>
              </a:rPr>
              <a:t>The ability to create …</a:t>
            </a:r>
            <a:endParaRPr lang="en-US" sz="16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88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frequencies in the corpus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313988" y="6569078"/>
            <a:ext cx="457200" cy="365125"/>
          </a:xfrm>
          <a:prstGeom prst="rect">
            <a:avLst/>
          </a:prstGeom>
        </p:spPr>
        <p:txBody>
          <a:bodyPr/>
          <a:lstStyle/>
          <a:p>
            <a:fld id="{02A6067E-0041-5740-9F6A-3555F6A8B4D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5" y="1293427"/>
            <a:ext cx="5087816" cy="3150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723" y="2719380"/>
            <a:ext cx="5745606" cy="345004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Elbow Connector 8"/>
          <p:cNvCxnSpPr/>
          <p:nvPr/>
        </p:nvCxnSpPr>
        <p:spPr>
          <a:xfrm>
            <a:off x="1348154" y="4079631"/>
            <a:ext cx="4560277" cy="1289538"/>
          </a:xfrm>
          <a:prstGeom prst="bentConnector3">
            <a:avLst>
              <a:gd name="adj1" fmla="val 1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40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Extractor Tool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0" y="839671"/>
            <a:ext cx="4910836" cy="46933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01" y="1793631"/>
            <a:ext cx="5413396" cy="346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1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Technology capabilities are highlighted more than other types of capabilities </a:t>
            </a:r>
          </a:p>
          <a:p>
            <a:pPr lvl="1"/>
            <a:r>
              <a:rPr lang="en-US" dirty="0" smtClean="0"/>
              <a:t>Parts, processes, materials,  equipment, and facilities are the main features of capability for most contract manufacturers.</a:t>
            </a:r>
          </a:p>
          <a:p>
            <a:r>
              <a:rPr lang="en-US" dirty="0" smtClean="0"/>
              <a:t>Organizational capabilities are only emphasized by larger companies </a:t>
            </a:r>
          </a:p>
          <a:p>
            <a:pPr lvl="1"/>
            <a:r>
              <a:rPr lang="en-US" dirty="0" smtClean="0"/>
              <a:t>Human skills</a:t>
            </a:r>
          </a:p>
          <a:p>
            <a:pPr lvl="1"/>
            <a:r>
              <a:rPr lang="en-US" dirty="0" smtClean="0"/>
              <a:t>Certifications </a:t>
            </a:r>
          </a:p>
          <a:p>
            <a:r>
              <a:rPr lang="en-US" dirty="0" smtClean="0"/>
              <a:t>Use </a:t>
            </a:r>
            <a:r>
              <a:rPr lang="en-US" dirty="0"/>
              <a:t>of industry jargons </a:t>
            </a:r>
            <a:r>
              <a:rPr lang="en-US" dirty="0" smtClean="0"/>
              <a:t>is common among contract manufacturers (CM) when describing capabilities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1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71" y="2523066"/>
            <a:ext cx="4479138" cy="269806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604780" y="1416464"/>
            <a:ext cx="5256529" cy="705164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/>
              <a:t>Part III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7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0" y="1143001"/>
            <a:ext cx="10470644" cy="487679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Supply chain formation is mainly a manual process supported by traditional tools and methods. </a:t>
            </a:r>
          </a:p>
          <a:p>
            <a:endParaRPr lang="en-US" sz="2400" dirty="0"/>
          </a:p>
          <a:p>
            <a:r>
              <a:rPr lang="en-US" sz="2400" dirty="0" smtClean="0"/>
              <a:t>There is a need for:</a:t>
            </a:r>
          </a:p>
          <a:p>
            <a:endParaRPr lang="en-US" sz="2400" dirty="0"/>
          </a:p>
          <a:p>
            <a:pPr lvl="1"/>
            <a:r>
              <a:rPr lang="en-US" sz="2200" dirty="0" smtClean="0"/>
              <a:t>Increasing the intelligence and level of automation of </a:t>
            </a:r>
            <a:r>
              <a:rPr lang="en-US" sz="2200" i="1" dirty="0" smtClean="0"/>
              <a:t>sourcing and supply </a:t>
            </a:r>
            <a:r>
              <a:rPr lang="en-US" sz="2200" i="1" dirty="0"/>
              <a:t>chain </a:t>
            </a:r>
            <a:r>
              <a:rPr lang="en-US" sz="2200" i="1" dirty="0" smtClean="0"/>
              <a:t>formation </a:t>
            </a:r>
            <a:r>
              <a:rPr lang="en-US" sz="2200" dirty="0" smtClean="0"/>
              <a:t>decisions using ICT. </a:t>
            </a:r>
            <a:endParaRPr lang="en-US" sz="2200" i="1" dirty="0" smtClean="0"/>
          </a:p>
          <a:p>
            <a:pPr lvl="1"/>
            <a:r>
              <a:rPr lang="en-US" sz="2200" dirty="0" smtClean="0"/>
              <a:t>Increasing the speed and accuracy of the deployment </a:t>
            </a:r>
            <a:r>
              <a:rPr lang="en-US" sz="2200" dirty="0"/>
              <a:t>and customization of agile supply </a:t>
            </a:r>
            <a:r>
              <a:rPr lang="en-US" sz="2200" dirty="0" smtClean="0"/>
              <a:t>chains</a:t>
            </a:r>
            <a:r>
              <a:rPr lang="en-US" sz="2200" dirty="0"/>
              <a:t>.</a:t>
            </a:r>
            <a:endParaRPr lang="en-US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72877" y="344703"/>
            <a:ext cx="9566108" cy="705164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6873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273" y="2536227"/>
            <a:ext cx="9270919" cy="705164"/>
          </a:xfrm>
        </p:spPr>
        <p:txBody>
          <a:bodyPr/>
          <a:lstStyle/>
          <a:p>
            <a:r>
              <a:rPr lang="en-US" sz="3600" dirty="0" smtClean="0"/>
              <a:t>Capability in the context of Business Strategy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4109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4213" y="697285"/>
            <a:ext cx="10240136" cy="4876799"/>
          </a:xfrm>
        </p:spPr>
        <p:txBody>
          <a:bodyPr>
            <a:normAutofit/>
          </a:bodyPr>
          <a:lstStyle/>
          <a:p>
            <a:pPr lvl="0"/>
            <a:endParaRPr lang="en-US" sz="2400" dirty="0" smtClean="0"/>
          </a:p>
          <a:p>
            <a:pPr lvl="0"/>
            <a:r>
              <a:rPr lang="en-US" sz="2000" dirty="0" smtClean="0"/>
              <a:t>Developing a formal 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</a:rPr>
              <a:t>ontology for representing manufacturing capability </a:t>
            </a:r>
            <a:r>
              <a:rPr lang="en-US" sz="2000" dirty="0"/>
              <a:t>to enable semantic interoperability </a:t>
            </a:r>
            <a:r>
              <a:rPr lang="en-US" sz="2000" dirty="0" smtClean="0"/>
              <a:t>throughout </a:t>
            </a:r>
            <a:r>
              <a:rPr lang="en-US" sz="2000" dirty="0"/>
              <a:t>the supply chain. </a:t>
            </a:r>
          </a:p>
          <a:p>
            <a:pPr lvl="1"/>
            <a:r>
              <a:rPr lang="en-US" sz="2000" dirty="0"/>
              <a:t>The ontology is based on MSDL (Manufacturing Service Description Language </a:t>
            </a:r>
            <a:r>
              <a:rPr lang="en-US" sz="2000" dirty="0" smtClean="0"/>
              <a:t>).</a:t>
            </a:r>
          </a:p>
          <a:p>
            <a:pPr lvl="1"/>
            <a:r>
              <a:rPr lang="en-US" sz="2000" dirty="0" smtClean="0"/>
              <a:t>It is BFO-conformant </a:t>
            </a:r>
            <a:endParaRPr lang="en-US" sz="2000" dirty="0"/>
          </a:p>
          <a:p>
            <a:r>
              <a:rPr lang="en-US" sz="2000" dirty="0" smtClean="0"/>
              <a:t>Creating </a:t>
            </a:r>
            <a:r>
              <a:rPr lang="en-US" sz="2000" dirty="0" smtClean="0">
                <a:solidFill>
                  <a:srgbClr val="0070C0"/>
                </a:solidFill>
              </a:rPr>
              <a:t>Digital Factories </a:t>
            </a:r>
            <a:r>
              <a:rPr lang="en-US" sz="2000" dirty="0" smtClean="0"/>
              <a:t>as ontological representation of physical factories</a:t>
            </a:r>
          </a:p>
          <a:p>
            <a:r>
              <a:rPr lang="en-US" sz="2000" dirty="0" smtClean="0"/>
              <a:t>Analyzing, quantifying, and visualizing the capabilities of </a:t>
            </a:r>
            <a:r>
              <a:rPr lang="en-US" sz="2000" dirty="0">
                <a:solidFill>
                  <a:srgbClr val="0070C0"/>
                </a:solidFill>
              </a:rPr>
              <a:t>D</a:t>
            </a:r>
            <a:r>
              <a:rPr lang="en-US" sz="2000" dirty="0" smtClean="0">
                <a:solidFill>
                  <a:srgbClr val="0070C0"/>
                </a:solidFill>
              </a:rPr>
              <a:t>igital Factories </a:t>
            </a:r>
          </a:p>
          <a:p>
            <a:pPr lvl="0"/>
            <a:r>
              <a:rPr lang="en-US" sz="2000" dirty="0"/>
              <a:t>Enabling automated </a:t>
            </a:r>
            <a:r>
              <a:rPr lang="en-US" sz="2000" b="1" dirty="0">
                <a:solidFill>
                  <a:srgbClr val="00B0F0"/>
                </a:solidFill>
              </a:rPr>
              <a:t>inference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B0F0"/>
                </a:solidFill>
              </a:rPr>
              <a:t>reasoning </a:t>
            </a:r>
            <a:r>
              <a:rPr lang="en-US" sz="2000" dirty="0"/>
              <a:t>about </a:t>
            </a:r>
            <a:r>
              <a:rPr lang="en-US" sz="2000" dirty="0" smtClean="0"/>
              <a:t>manufacturing services </a:t>
            </a:r>
            <a:r>
              <a:rPr lang="en-US" sz="2000" dirty="0"/>
              <a:t>and capabilities. </a:t>
            </a:r>
          </a:p>
          <a:p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72877" y="344703"/>
            <a:ext cx="9566108" cy="70516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Objectives</a:t>
            </a:r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3395958" y="3766310"/>
            <a:ext cx="8539727" cy="2722722"/>
            <a:chOff x="2032001" y="3445055"/>
            <a:chExt cx="8539727" cy="2722722"/>
          </a:xfrm>
        </p:grpSpPr>
        <p:grpSp>
          <p:nvGrpSpPr>
            <p:cNvPr id="7" name="Group 6"/>
            <p:cNvGrpSpPr/>
            <p:nvPr/>
          </p:nvGrpSpPr>
          <p:grpSpPr>
            <a:xfrm>
              <a:off x="2032001" y="3963868"/>
              <a:ext cx="907768" cy="1012119"/>
              <a:chOff x="2765721" y="697038"/>
              <a:chExt cx="974930" cy="993326"/>
            </a:xfrm>
          </p:grpSpPr>
          <p:pic>
            <p:nvPicPr>
              <p:cNvPr id="33" name="Picture 32" descr="Screen shot 2016-04-22 at 7.28.56 PM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5721" y="697038"/>
                <a:ext cx="974930" cy="993326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2874795" y="1331528"/>
                <a:ext cx="8133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8" name="Rounded Rectangle 7"/>
            <p:cNvSpPr/>
            <p:nvPr/>
          </p:nvSpPr>
          <p:spPr>
            <a:xfrm>
              <a:off x="6101515" y="3534990"/>
              <a:ext cx="4343744" cy="143931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21544" y="3445055"/>
              <a:ext cx="157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Capability 1</a:t>
              </a:r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21544" y="3829084"/>
              <a:ext cx="157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Capability 2</a:t>
              </a:r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21544" y="4213113"/>
              <a:ext cx="157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Capability 3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21544" y="4615849"/>
              <a:ext cx="157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Capability 4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1544" y="4985181"/>
              <a:ext cx="157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Capability 5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101515" y="3905927"/>
              <a:ext cx="4343744" cy="143931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101515" y="4276864"/>
              <a:ext cx="4343744" cy="143931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135384" y="5106597"/>
              <a:ext cx="4343744" cy="143931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101515" y="4691730"/>
              <a:ext cx="4343744" cy="143931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entagon 17"/>
            <p:cNvSpPr/>
            <p:nvPr/>
          </p:nvSpPr>
          <p:spPr>
            <a:xfrm rot="5400000">
              <a:off x="6678593" y="3468059"/>
              <a:ext cx="133638" cy="144155"/>
            </a:xfrm>
            <a:prstGeom prst="homePlat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entagon 18"/>
            <p:cNvSpPr/>
            <p:nvPr/>
          </p:nvSpPr>
          <p:spPr>
            <a:xfrm rot="5400000">
              <a:off x="7629646" y="3840381"/>
              <a:ext cx="133638" cy="144155"/>
            </a:xfrm>
            <a:prstGeom prst="homePlat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entagon 19"/>
            <p:cNvSpPr/>
            <p:nvPr/>
          </p:nvSpPr>
          <p:spPr>
            <a:xfrm rot="5400000">
              <a:off x="9703442" y="4224275"/>
              <a:ext cx="133638" cy="144155"/>
            </a:xfrm>
            <a:prstGeom prst="homePlat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entagon 20"/>
            <p:cNvSpPr/>
            <p:nvPr/>
          </p:nvSpPr>
          <p:spPr>
            <a:xfrm rot="5400000">
              <a:off x="8594203" y="4642894"/>
              <a:ext cx="133638" cy="144155"/>
            </a:xfrm>
            <a:prstGeom prst="homePlat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entagon 21"/>
            <p:cNvSpPr/>
            <p:nvPr/>
          </p:nvSpPr>
          <p:spPr>
            <a:xfrm rot="5400000">
              <a:off x="7137722" y="5061513"/>
              <a:ext cx="133638" cy="144155"/>
            </a:xfrm>
            <a:prstGeom prst="homePlat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44785" y="5317214"/>
              <a:ext cx="6392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smtClean="0"/>
                <a:t>poor</a:t>
              </a:r>
              <a:endParaRPr lang="en-US" sz="105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873207" y="5290354"/>
              <a:ext cx="69852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smtClean="0"/>
                <a:t>excellent</a:t>
              </a:r>
              <a:endParaRPr lang="en-US" sz="1050"/>
            </a:p>
          </p:txBody>
        </p:sp>
        <p:cxnSp>
          <p:nvCxnSpPr>
            <p:cNvPr id="25" name="Curved Connector 24"/>
            <p:cNvCxnSpPr>
              <a:stCxn id="9" idx="3"/>
              <a:endCxn id="13" idx="1"/>
            </p:cNvCxnSpPr>
            <p:nvPr/>
          </p:nvCxnSpPr>
          <p:spPr>
            <a:xfrm flipV="1">
              <a:off x="2939769" y="3629721"/>
              <a:ext cx="1281775" cy="840207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25"/>
            <p:cNvCxnSpPr>
              <a:stCxn id="9" idx="3"/>
              <a:endCxn id="14" idx="1"/>
            </p:cNvCxnSpPr>
            <p:nvPr/>
          </p:nvCxnSpPr>
          <p:spPr>
            <a:xfrm flipV="1">
              <a:off x="2939769" y="4013750"/>
              <a:ext cx="1281775" cy="456178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/>
            <p:cNvCxnSpPr>
              <a:stCxn id="9" idx="3"/>
              <a:endCxn id="15" idx="1"/>
            </p:cNvCxnSpPr>
            <p:nvPr/>
          </p:nvCxnSpPr>
          <p:spPr>
            <a:xfrm flipV="1">
              <a:off x="2939769" y="4397779"/>
              <a:ext cx="1281775" cy="72149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>
              <a:stCxn id="9" idx="3"/>
              <a:endCxn id="16" idx="1"/>
            </p:cNvCxnSpPr>
            <p:nvPr/>
          </p:nvCxnSpPr>
          <p:spPr>
            <a:xfrm>
              <a:off x="2939769" y="4469928"/>
              <a:ext cx="1281775" cy="330587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9" idx="3"/>
              <a:endCxn id="17" idx="1"/>
            </p:cNvCxnSpPr>
            <p:nvPr/>
          </p:nvCxnSpPr>
          <p:spPr>
            <a:xfrm>
              <a:off x="2939769" y="4469928"/>
              <a:ext cx="1281775" cy="699919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032001" y="5798445"/>
              <a:ext cx="2635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From</a:t>
              </a:r>
              <a:r>
                <a:rPr lang="en-US" dirty="0" smtClean="0"/>
                <a:t> </a:t>
              </a:r>
              <a:r>
                <a:rPr lang="en-US" b="1" dirty="0" smtClean="0"/>
                <a:t>Physical Make-up</a:t>
              </a:r>
              <a:endParaRPr lang="en-US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164713" y="5780127"/>
              <a:ext cx="1949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To</a:t>
              </a:r>
              <a:r>
                <a:rPr lang="en-US" dirty="0" smtClean="0"/>
                <a:t> </a:t>
              </a:r>
              <a:r>
                <a:rPr lang="en-US" b="1" dirty="0" smtClean="0"/>
                <a:t>Capability</a:t>
              </a:r>
              <a:endParaRPr lang="en-US" b="1" dirty="0"/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4582092" y="5863180"/>
              <a:ext cx="958086" cy="1982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769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&amp; Objectives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63600" y="1015026"/>
            <a:ext cx="10295467" cy="487679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What will this project do to solve the problem identified in the previous slide?</a:t>
            </a:r>
            <a:endParaRPr lang="en-US" dirty="0"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081131" y="3292451"/>
            <a:ext cx="3524081" cy="469338"/>
          </a:xfrm>
          <a:prstGeom prst="rect">
            <a:avLst/>
          </a:prstGeom>
          <a:solidFill>
            <a:schemeClr val="tx2">
              <a:lumMod val="75000"/>
            </a:schemeClr>
          </a:solidFill>
          <a:ln w="412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Formal ontology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24637" y="2597298"/>
            <a:ext cx="4248319" cy="469338"/>
          </a:xfrm>
          <a:prstGeom prst="rect">
            <a:avLst/>
          </a:prstGeom>
          <a:solidFill>
            <a:schemeClr val="tx2">
              <a:lumMod val="75000"/>
            </a:schemeClr>
          </a:solidFill>
          <a:ln w="412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Digital Factory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841782" y="4178857"/>
            <a:ext cx="2636656" cy="469338"/>
          </a:xfrm>
          <a:prstGeom prst="rect">
            <a:avLst/>
          </a:prstGeom>
          <a:solidFill>
            <a:schemeClr val="tx2">
              <a:lumMod val="75000"/>
            </a:schemeClr>
          </a:solidFill>
          <a:ln w="412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Intuitive, visual GUIs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456775" y="4954681"/>
            <a:ext cx="2636656" cy="469338"/>
          </a:xfrm>
          <a:prstGeom prst="rect">
            <a:avLst/>
          </a:prstGeom>
          <a:solidFill>
            <a:schemeClr val="tx2">
              <a:lumMod val="75000"/>
            </a:schemeClr>
          </a:solidFill>
          <a:ln w="412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Resource Libraries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360932" y="2058781"/>
            <a:ext cx="961699" cy="854015"/>
            <a:chOff x="4933865" y="1103059"/>
            <a:chExt cx="961699" cy="854015"/>
          </a:xfrm>
        </p:grpSpPr>
        <p:sp>
          <p:nvSpPr>
            <p:cNvPr id="10" name="TextBox 9"/>
            <p:cNvSpPr txBox="1"/>
            <p:nvPr/>
          </p:nvSpPr>
          <p:spPr>
            <a:xfrm>
              <a:off x="5029708" y="1103059"/>
              <a:ext cx="865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Cloud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942515" y="1169852"/>
              <a:ext cx="857206" cy="787222"/>
            </a:xfrm>
            <a:prstGeom prst="roundRect">
              <a:avLst/>
            </a:prstGeom>
            <a:solidFill>
              <a:srgbClr val="E55E4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041929" y="1832350"/>
              <a:ext cx="547963" cy="0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5041929" y="1674261"/>
              <a:ext cx="911" cy="158049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5042894" y="1579154"/>
              <a:ext cx="129515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5180941" y="1579154"/>
              <a:ext cx="129515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172409" y="1579154"/>
              <a:ext cx="0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5310404" y="1584912"/>
              <a:ext cx="129515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311624" y="1582158"/>
              <a:ext cx="0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444124" y="1584912"/>
              <a:ext cx="0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589892" y="1494361"/>
              <a:ext cx="6632" cy="338058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p Arrow 20"/>
            <p:cNvSpPr/>
            <p:nvPr/>
          </p:nvSpPr>
          <p:spPr>
            <a:xfrm>
              <a:off x="5526188" y="1447403"/>
              <a:ext cx="127408" cy="307776"/>
            </a:xfrm>
            <a:prstGeom prst="upArrow">
              <a:avLst/>
            </a:prstGeom>
            <a:solidFill>
              <a:srgbClr val="E55E4D"/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33865" y="1122195"/>
              <a:ext cx="865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Cloud</a:t>
              </a:r>
              <a:r>
                <a:rPr lang="en-US" dirty="0" smtClean="0"/>
                <a:t> </a:t>
              </a:r>
              <a:endParaRPr 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915878" y="3215443"/>
            <a:ext cx="1634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solidFill>
                  <a:schemeClr val="accent5">
                    <a:lumMod val="75000"/>
                  </a:schemeClr>
                </a:solidFill>
              </a:rPr>
              <a:t>Described by … </a:t>
            </a:r>
            <a:endParaRPr lang="en-US" sz="12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648796" y="3527120"/>
            <a:ext cx="1352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648796" y="4413526"/>
            <a:ext cx="2153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648796" y="5189350"/>
            <a:ext cx="1712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648796" y="3137007"/>
            <a:ext cx="0" cy="2052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908216" y="4129765"/>
            <a:ext cx="1634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solidFill>
                  <a:schemeClr val="accent5">
                    <a:lumMod val="75000"/>
                  </a:schemeClr>
                </a:solidFill>
              </a:rPr>
              <a:t>Created using …</a:t>
            </a:r>
            <a:endParaRPr lang="en-US" sz="12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92017" y="4818480"/>
            <a:ext cx="1634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solidFill>
                  <a:schemeClr val="accent5">
                    <a:lumMod val="75000"/>
                  </a:schemeClr>
                </a:solidFill>
              </a:rPr>
              <a:t>Connected to …</a:t>
            </a:r>
            <a:endParaRPr lang="en-US" sz="12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037789" y="1851109"/>
            <a:ext cx="529445" cy="668076"/>
            <a:chOff x="2765721" y="697038"/>
            <a:chExt cx="974930" cy="993326"/>
          </a:xfrm>
        </p:grpSpPr>
        <p:pic>
          <p:nvPicPr>
            <p:cNvPr id="31" name="Picture 30" descr="Screen shot 2016-04-22 at 7.28.56 PM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721" y="697038"/>
              <a:ext cx="974930" cy="99332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874795" y="1331528"/>
              <a:ext cx="813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>
            <a:off x="1922441" y="3230240"/>
            <a:ext cx="1352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71836" y="2595054"/>
            <a:ext cx="1659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solidFill>
                  <a:schemeClr val="accent5">
                    <a:lumMod val="75000"/>
                  </a:schemeClr>
                </a:solidFill>
              </a:rPr>
              <a:t>Convert the physical factory to …</a:t>
            </a:r>
            <a:endParaRPr lang="en-US" sz="12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5" name="Picture 2" descr="Image result for cloud libra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096" y="4743619"/>
            <a:ext cx="2764356" cy="104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/>
          <p:cNvGrpSpPr/>
          <p:nvPr/>
        </p:nvGrpSpPr>
        <p:grpSpPr>
          <a:xfrm>
            <a:off x="3183612" y="4119257"/>
            <a:ext cx="549753" cy="535952"/>
            <a:chOff x="4933865" y="1103059"/>
            <a:chExt cx="961699" cy="854015"/>
          </a:xfrm>
        </p:grpSpPr>
        <p:sp>
          <p:nvSpPr>
            <p:cNvPr id="37" name="TextBox 36"/>
            <p:cNvSpPr txBox="1"/>
            <p:nvPr/>
          </p:nvSpPr>
          <p:spPr>
            <a:xfrm>
              <a:off x="5029707" y="1103059"/>
              <a:ext cx="865857" cy="294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>
                  <a:solidFill>
                    <a:srgbClr val="FFFFFF"/>
                  </a:solidFill>
                </a:rPr>
                <a:t>Cloud</a:t>
              </a:r>
              <a:r>
                <a:rPr lang="en-US" sz="600" dirty="0" smtClean="0"/>
                <a:t> </a:t>
              </a:r>
              <a:endParaRPr lang="en-US" sz="600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4942515" y="1169852"/>
              <a:ext cx="857206" cy="787222"/>
            </a:xfrm>
            <a:prstGeom prst="roundRect">
              <a:avLst/>
            </a:prstGeom>
            <a:solidFill>
              <a:srgbClr val="E55E4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5041929" y="1832350"/>
              <a:ext cx="547963" cy="0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 flipV="1">
              <a:off x="5041929" y="1674261"/>
              <a:ext cx="911" cy="158049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5042894" y="1579154"/>
              <a:ext cx="129515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5180941" y="1579154"/>
              <a:ext cx="129515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5172409" y="1579154"/>
              <a:ext cx="0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5310404" y="1584912"/>
              <a:ext cx="129515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5311624" y="1582158"/>
              <a:ext cx="0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5444124" y="1584912"/>
              <a:ext cx="0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589892" y="1494361"/>
              <a:ext cx="6632" cy="338058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Up Arrow 47"/>
            <p:cNvSpPr/>
            <p:nvPr/>
          </p:nvSpPr>
          <p:spPr>
            <a:xfrm>
              <a:off x="5526188" y="1447403"/>
              <a:ext cx="127408" cy="307776"/>
            </a:xfrm>
            <a:prstGeom prst="upArrow">
              <a:avLst/>
            </a:prstGeom>
            <a:solidFill>
              <a:srgbClr val="E55E4D"/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933865" y="1122196"/>
              <a:ext cx="865857" cy="441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 smtClean="0">
                  <a:solidFill>
                    <a:srgbClr val="FFFFFF"/>
                  </a:solidFill>
                </a:rPr>
                <a:t>DiFacto</a:t>
              </a:r>
              <a:endParaRPr lang="en-US" sz="600" dirty="0" smtClean="0">
                <a:solidFill>
                  <a:srgbClr val="FFFFFF"/>
                </a:solidFill>
              </a:endParaRPr>
            </a:p>
            <a:p>
              <a:r>
                <a:rPr lang="en-US" sz="600" dirty="0" smtClean="0"/>
                <a:t> </a:t>
              </a:r>
              <a:endParaRPr lang="en-US" sz="6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336012" y="4271657"/>
            <a:ext cx="549753" cy="535952"/>
            <a:chOff x="4933865" y="1103059"/>
            <a:chExt cx="961699" cy="854015"/>
          </a:xfrm>
        </p:grpSpPr>
        <p:sp>
          <p:nvSpPr>
            <p:cNvPr id="51" name="TextBox 50"/>
            <p:cNvSpPr txBox="1"/>
            <p:nvPr/>
          </p:nvSpPr>
          <p:spPr>
            <a:xfrm>
              <a:off x="5029707" y="1103059"/>
              <a:ext cx="865857" cy="294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>
                  <a:solidFill>
                    <a:srgbClr val="FFFFFF"/>
                  </a:solidFill>
                </a:rPr>
                <a:t>Cloud</a:t>
              </a:r>
              <a:r>
                <a:rPr lang="en-US" sz="600" dirty="0" smtClean="0"/>
                <a:t> </a:t>
              </a:r>
              <a:endParaRPr lang="en-US" sz="600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4942515" y="1169852"/>
              <a:ext cx="857206" cy="787222"/>
            </a:xfrm>
            <a:prstGeom prst="roundRect">
              <a:avLst/>
            </a:prstGeom>
            <a:solidFill>
              <a:srgbClr val="E55E4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5041929" y="1832350"/>
              <a:ext cx="547963" cy="0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 flipV="1">
              <a:off x="5041929" y="1674261"/>
              <a:ext cx="911" cy="158049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5042894" y="1579154"/>
              <a:ext cx="129515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5180941" y="1579154"/>
              <a:ext cx="129515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172409" y="1579154"/>
              <a:ext cx="0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5310404" y="1584912"/>
              <a:ext cx="129515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311624" y="1582158"/>
              <a:ext cx="0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444124" y="1584912"/>
              <a:ext cx="0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89892" y="1494361"/>
              <a:ext cx="6632" cy="338058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Up Arrow 61"/>
            <p:cNvSpPr/>
            <p:nvPr/>
          </p:nvSpPr>
          <p:spPr>
            <a:xfrm>
              <a:off x="5526188" y="1447403"/>
              <a:ext cx="127408" cy="307776"/>
            </a:xfrm>
            <a:prstGeom prst="upArrow">
              <a:avLst/>
            </a:prstGeom>
            <a:solidFill>
              <a:srgbClr val="E55E4D"/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933865" y="1122196"/>
              <a:ext cx="865857" cy="441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 smtClean="0">
                  <a:solidFill>
                    <a:srgbClr val="FFFFFF"/>
                  </a:solidFill>
                </a:rPr>
                <a:t>DiFacto</a:t>
              </a:r>
              <a:endParaRPr lang="en-US" sz="600" dirty="0" smtClean="0">
                <a:solidFill>
                  <a:srgbClr val="FFFFFF"/>
                </a:solidFill>
              </a:endParaRPr>
            </a:p>
            <a:p>
              <a:r>
                <a:rPr lang="en-US" sz="600" dirty="0" smtClean="0"/>
                <a:t> </a:t>
              </a:r>
              <a:endParaRPr lang="en-US" sz="600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488412" y="4424057"/>
            <a:ext cx="549753" cy="535952"/>
            <a:chOff x="4933865" y="1103059"/>
            <a:chExt cx="961699" cy="854015"/>
          </a:xfrm>
        </p:grpSpPr>
        <p:sp>
          <p:nvSpPr>
            <p:cNvPr id="65" name="TextBox 64"/>
            <p:cNvSpPr txBox="1"/>
            <p:nvPr/>
          </p:nvSpPr>
          <p:spPr>
            <a:xfrm>
              <a:off x="5029707" y="1103059"/>
              <a:ext cx="865857" cy="294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>
                  <a:solidFill>
                    <a:srgbClr val="FFFFFF"/>
                  </a:solidFill>
                </a:rPr>
                <a:t>Cloud</a:t>
              </a:r>
              <a:r>
                <a:rPr lang="en-US" sz="600" dirty="0" smtClean="0"/>
                <a:t> </a:t>
              </a:r>
              <a:endParaRPr lang="en-US" sz="600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4942515" y="1169852"/>
              <a:ext cx="857206" cy="787222"/>
            </a:xfrm>
            <a:prstGeom prst="roundRect">
              <a:avLst/>
            </a:prstGeom>
            <a:solidFill>
              <a:srgbClr val="E55E4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5041929" y="1832350"/>
              <a:ext cx="547963" cy="0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 flipV="1">
              <a:off x="5041929" y="1674261"/>
              <a:ext cx="911" cy="158049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5042894" y="1579154"/>
              <a:ext cx="129515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5180941" y="1579154"/>
              <a:ext cx="129515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5172409" y="1579154"/>
              <a:ext cx="0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5310404" y="1584912"/>
              <a:ext cx="129515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311624" y="1582158"/>
              <a:ext cx="0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444124" y="1584912"/>
              <a:ext cx="0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89892" y="1494361"/>
              <a:ext cx="6632" cy="338058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Up Arrow 75"/>
            <p:cNvSpPr/>
            <p:nvPr/>
          </p:nvSpPr>
          <p:spPr>
            <a:xfrm>
              <a:off x="5526188" y="1447403"/>
              <a:ext cx="127408" cy="307776"/>
            </a:xfrm>
            <a:prstGeom prst="upArrow">
              <a:avLst/>
            </a:prstGeom>
            <a:solidFill>
              <a:srgbClr val="E55E4D"/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933865" y="1122196"/>
              <a:ext cx="865857" cy="441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 smtClean="0">
                  <a:solidFill>
                    <a:srgbClr val="FFFFFF"/>
                  </a:solidFill>
                </a:rPr>
                <a:t>DiFacto</a:t>
              </a:r>
              <a:endParaRPr lang="en-US" sz="600" dirty="0" smtClean="0">
                <a:solidFill>
                  <a:srgbClr val="FFFFFF"/>
                </a:solidFill>
              </a:endParaRPr>
            </a:p>
            <a:p>
              <a:r>
                <a:rPr lang="en-US" sz="600" dirty="0" smtClean="0"/>
                <a:t> </a:t>
              </a:r>
              <a:endParaRPr lang="en-US" sz="6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640812" y="4576457"/>
            <a:ext cx="549753" cy="535952"/>
            <a:chOff x="4933865" y="1103059"/>
            <a:chExt cx="961699" cy="854015"/>
          </a:xfrm>
        </p:grpSpPr>
        <p:sp>
          <p:nvSpPr>
            <p:cNvPr id="79" name="TextBox 78"/>
            <p:cNvSpPr txBox="1"/>
            <p:nvPr/>
          </p:nvSpPr>
          <p:spPr>
            <a:xfrm>
              <a:off x="5029707" y="1103059"/>
              <a:ext cx="865857" cy="294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>
                  <a:solidFill>
                    <a:srgbClr val="FFFFFF"/>
                  </a:solidFill>
                </a:rPr>
                <a:t>Cloud</a:t>
              </a:r>
              <a:r>
                <a:rPr lang="en-US" sz="600" dirty="0" smtClean="0"/>
                <a:t> </a:t>
              </a:r>
              <a:endParaRPr lang="en-US" sz="600" dirty="0"/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4942515" y="1169852"/>
              <a:ext cx="857206" cy="787222"/>
            </a:xfrm>
            <a:prstGeom prst="roundRect">
              <a:avLst/>
            </a:prstGeom>
            <a:solidFill>
              <a:srgbClr val="E55E4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5041929" y="1832350"/>
              <a:ext cx="547963" cy="0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 flipV="1">
              <a:off x="5041929" y="1674261"/>
              <a:ext cx="911" cy="158049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5042894" y="1579154"/>
              <a:ext cx="129515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5180941" y="1579154"/>
              <a:ext cx="129515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5172409" y="1579154"/>
              <a:ext cx="0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5310404" y="1584912"/>
              <a:ext cx="129515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311624" y="1582158"/>
              <a:ext cx="0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5444124" y="1584912"/>
              <a:ext cx="0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89892" y="1494361"/>
              <a:ext cx="6632" cy="338058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Up Arrow 89"/>
            <p:cNvSpPr/>
            <p:nvPr/>
          </p:nvSpPr>
          <p:spPr>
            <a:xfrm>
              <a:off x="5526188" y="1447403"/>
              <a:ext cx="127408" cy="307776"/>
            </a:xfrm>
            <a:prstGeom prst="upArrow">
              <a:avLst/>
            </a:prstGeom>
            <a:solidFill>
              <a:srgbClr val="E55E4D"/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933865" y="1122196"/>
              <a:ext cx="865857" cy="441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 smtClean="0">
                  <a:solidFill>
                    <a:srgbClr val="FFFFFF"/>
                  </a:solidFill>
                </a:rPr>
                <a:t>DiFacto</a:t>
              </a:r>
              <a:endParaRPr lang="en-US" sz="600" dirty="0" smtClean="0">
                <a:solidFill>
                  <a:srgbClr val="FFFFFF"/>
                </a:solidFill>
              </a:endParaRPr>
            </a:p>
            <a:p>
              <a:r>
                <a:rPr lang="en-US" sz="600" dirty="0" smtClean="0"/>
                <a:t> </a:t>
              </a:r>
              <a:endParaRPr lang="en-US" sz="600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793212" y="4728857"/>
            <a:ext cx="549753" cy="535952"/>
            <a:chOff x="4933865" y="1103059"/>
            <a:chExt cx="961699" cy="854015"/>
          </a:xfrm>
        </p:grpSpPr>
        <p:sp>
          <p:nvSpPr>
            <p:cNvPr id="93" name="TextBox 92"/>
            <p:cNvSpPr txBox="1"/>
            <p:nvPr/>
          </p:nvSpPr>
          <p:spPr>
            <a:xfrm>
              <a:off x="5029707" y="1103059"/>
              <a:ext cx="865857" cy="294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>
                  <a:solidFill>
                    <a:srgbClr val="FFFFFF"/>
                  </a:solidFill>
                </a:rPr>
                <a:t>Cloud</a:t>
              </a:r>
              <a:r>
                <a:rPr lang="en-US" sz="600" dirty="0" smtClean="0"/>
                <a:t> </a:t>
              </a:r>
              <a:endParaRPr lang="en-US" sz="600" dirty="0"/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4942515" y="1169852"/>
              <a:ext cx="857206" cy="787222"/>
            </a:xfrm>
            <a:prstGeom prst="roundRect">
              <a:avLst/>
            </a:prstGeom>
            <a:solidFill>
              <a:srgbClr val="E55E4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5041929" y="1832350"/>
              <a:ext cx="547963" cy="0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 flipV="1">
              <a:off x="5041929" y="1674261"/>
              <a:ext cx="911" cy="158049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>
              <a:off x="5042894" y="1579154"/>
              <a:ext cx="129515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H="1">
              <a:off x="5180941" y="1579154"/>
              <a:ext cx="129515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172409" y="1579154"/>
              <a:ext cx="0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5310404" y="1584912"/>
              <a:ext cx="129515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311624" y="1582158"/>
              <a:ext cx="0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5444124" y="1584912"/>
              <a:ext cx="0" cy="9510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589892" y="1494361"/>
              <a:ext cx="6632" cy="338058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Up Arrow 103"/>
            <p:cNvSpPr/>
            <p:nvPr/>
          </p:nvSpPr>
          <p:spPr>
            <a:xfrm>
              <a:off x="5526188" y="1447403"/>
              <a:ext cx="127408" cy="307776"/>
            </a:xfrm>
            <a:prstGeom prst="upArrow">
              <a:avLst/>
            </a:prstGeom>
            <a:solidFill>
              <a:srgbClr val="E55E4D"/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933865" y="1122196"/>
              <a:ext cx="865857" cy="441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 smtClean="0">
                  <a:solidFill>
                    <a:srgbClr val="FFFFFF"/>
                  </a:solidFill>
                </a:rPr>
                <a:t>DiFacto</a:t>
              </a:r>
              <a:endParaRPr lang="en-US" sz="600" dirty="0" smtClean="0">
                <a:solidFill>
                  <a:srgbClr val="FFFFFF"/>
                </a:solidFill>
              </a:endParaRPr>
            </a:p>
            <a:p>
              <a:r>
                <a:rPr lang="en-US" sz="600" dirty="0" smtClean="0"/>
                <a:t> </a:t>
              </a:r>
              <a:endParaRPr lang="en-US" sz="600" dirty="0"/>
            </a:p>
          </p:txBody>
        </p:sp>
      </p:grpSp>
      <p:pic>
        <p:nvPicPr>
          <p:cNvPr id="106" name="Picture 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682" y="5492873"/>
            <a:ext cx="883454" cy="88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Box 106"/>
          <p:cNvSpPr txBox="1"/>
          <p:nvPr/>
        </p:nvSpPr>
        <p:spPr>
          <a:xfrm>
            <a:off x="2642188" y="5513412"/>
            <a:ext cx="1520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</a:rPr>
              <a:t>Semantic Reasoning Algorithms 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632764" y="5496486"/>
            <a:ext cx="1851001" cy="856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2324793" y="4628818"/>
            <a:ext cx="1650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Matching</a:t>
            </a:r>
          </a:p>
          <a:p>
            <a:r>
              <a:rPr lang="en-US" sz="1200" dirty="0" smtClean="0"/>
              <a:t>   Comparing </a:t>
            </a:r>
          </a:p>
          <a:p>
            <a:r>
              <a:rPr lang="en-US" sz="1200" dirty="0" smtClean="0"/>
              <a:t>       Merging </a:t>
            </a:r>
            <a:endParaRPr lang="en-US" sz="1200" dirty="0"/>
          </a:p>
        </p:txBody>
      </p:sp>
      <p:cxnSp>
        <p:nvCxnSpPr>
          <p:cNvPr id="110" name="Straight Arrow Connector 109"/>
          <p:cNvCxnSpPr/>
          <p:nvPr/>
        </p:nvCxnSpPr>
        <p:spPr>
          <a:xfrm flipV="1">
            <a:off x="3296579" y="5224953"/>
            <a:ext cx="0" cy="23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5006003" y="5857685"/>
            <a:ext cx="3524081" cy="469338"/>
          </a:xfrm>
          <a:prstGeom prst="rect">
            <a:avLst/>
          </a:prstGeom>
          <a:solidFill>
            <a:schemeClr val="tx2">
              <a:lumMod val="75000"/>
            </a:schemeClr>
          </a:solidFill>
          <a:ln w="412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Supply </a:t>
            </a:r>
            <a:r>
              <a:rPr lang="en-US" smtClean="0"/>
              <a:t>Chain Configuration</a:t>
            </a:r>
            <a:endParaRPr lang="en-US" dirty="0"/>
          </a:p>
        </p:txBody>
      </p:sp>
      <p:sp>
        <p:nvSpPr>
          <p:cNvPr id="112" name="Right Arrow 111"/>
          <p:cNvSpPr/>
          <p:nvPr/>
        </p:nvSpPr>
        <p:spPr>
          <a:xfrm>
            <a:off x="4631492" y="5971898"/>
            <a:ext cx="251712" cy="209991"/>
          </a:xfrm>
          <a:prstGeom prst="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5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CaMDiF</a:t>
            </a:r>
            <a:r>
              <a:rPr lang="en-US" dirty="0" smtClean="0"/>
              <a:t> Functions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056" y="3038178"/>
            <a:ext cx="2006600" cy="1612900"/>
          </a:xfrm>
          <a:prstGeom prst="rect">
            <a:avLst/>
          </a:prstGeom>
        </p:spPr>
      </p:pic>
      <p:sp>
        <p:nvSpPr>
          <p:cNvPr id="5" name="Triangle 4"/>
          <p:cNvSpPr/>
          <p:nvPr/>
        </p:nvSpPr>
        <p:spPr>
          <a:xfrm>
            <a:off x="3871232" y="2032577"/>
            <a:ext cx="3754582" cy="2854036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81600" y="1676400"/>
            <a:ext cx="1094509" cy="803564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23977" y="4249296"/>
            <a:ext cx="1094509" cy="803564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078560" y="4249296"/>
            <a:ext cx="1094509" cy="803564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</a:t>
            </a:r>
            <a:endParaRPr lang="en-US" dirty="0"/>
          </a:p>
        </p:txBody>
      </p:sp>
      <p:cxnSp>
        <p:nvCxnSpPr>
          <p:cNvPr id="10" name="Curved Connector 9"/>
          <p:cNvCxnSpPr>
            <a:stCxn id="6" idx="1"/>
            <a:endCxn id="7" idx="0"/>
          </p:cNvCxnSpPr>
          <p:nvPr/>
        </p:nvCxnSpPr>
        <p:spPr>
          <a:xfrm rot="10800000" flipV="1">
            <a:off x="3871232" y="2078182"/>
            <a:ext cx="1310368" cy="2171114"/>
          </a:xfrm>
          <a:prstGeom prst="curved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7" idx="2"/>
            <a:endCxn id="8" idx="2"/>
          </p:cNvCxnSpPr>
          <p:nvPr/>
        </p:nvCxnSpPr>
        <p:spPr>
          <a:xfrm rot="16200000" flipH="1">
            <a:off x="5748523" y="3175568"/>
            <a:ext cx="12700" cy="3754583"/>
          </a:xfrm>
          <a:prstGeom prst="curvedConnector3">
            <a:avLst>
              <a:gd name="adj1" fmla="val 7581819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8" idx="0"/>
            <a:endCxn id="6" idx="3"/>
          </p:cNvCxnSpPr>
          <p:nvPr/>
        </p:nvCxnSpPr>
        <p:spPr>
          <a:xfrm rot="16200000" flipV="1">
            <a:off x="5865405" y="2488886"/>
            <a:ext cx="2171114" cy="1349706"/>
          </a:xfrm>
          <a:prstGeom prst="curved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26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786" y="992860"/>
            <a:ext cx="9276597" cy="521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7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>
            <a:off x="8254684" y="4415231"/>
            <a:ext cx="5628" cy="61734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879879" y="1346370"/>
            <a:ext cx="0" cy="92345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Technical Progress </a:t>
            </a:r>
            <a:r>
              <a:rPr lang="en-US" dirty="0" smtClean="0"/>
              <a:t>: MSDL to BFO mappings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746514" y="1278894"/>
            <a:ext cx="2316646" cy="281983"/>
          </a:xfrm>
          <a:prstGeom prst="roundRect">
            <a:avLst/>
          </a:prstGeom>
          <a:noFill/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en-US" sz="1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BFO : material entity</a:t>
            </a:r>
            <a:endParaRPr lang="en-US" sz="10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740994" y="2867747"/>
            <a:ext cx="1807191" cy="2609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r>
              <a:rPr lang="en-US" sz="1000" b="1" dirty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Manufacturing Company</a:t>
            </a:r>
          </a:p>
        </p:txBody>
      </p:sp>
      <p:sp>
        <p:nvSpPr>
          <p:cNvPr id="12" name="Isosceles Triangle 11"/>
          <p:cNvSpPr/>
          <p:nvPr/>
        </p:nvSpPr>
        <p:spPr>
          <a:xfrm>
            <a:off x="6835723" y="2599849"/>
            <a:ext cx="94593" cy="147146"/>
          </a:xfrm>
          <a:prstGeom prst="triangle">
            <a:avLst/>
          </a:prstGeom>
          <a:noFill/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679211" y="2078972"/>
            <a:ext cx="1376265" cy="2609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91440" rtlCol="0" anchor="ctr" anchorCtr="0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1" dirty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 </a:t>
            </a:r>
          </a:p>
        </p:txBody>
      </p:sp>
      <p:sp>
        <p:nvSpPr>
          <p:cNvPr id="21" name="Isosceles Triangle 20"/>
          <p:cNvSpPr/>
          <p:nvPr/>
        </p:nvSpPr>
        <p:spPr>
          <a:xfrm>
            <a:off x="4233241" y="2344793"/>
            <a:ext cx="94593" cy="147146"/>
          </a:xfrm>
          <a:prstGeom prst="triangle">
            <a:avLst/>
          </a:prstGeom>
          <a:noFill/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4280536" y="2491940"/>
            <a:ext cx="0" cy="340959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879879" y="2746996"/>
            <a:ext cx="0" cy="340959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6755197" y="1784550"/>
            <a:ext cx="1408542" cy="281983"/>
          </a:xfrm>
          <a:prstGeom prst="roundRect">
            <a:avLst/>
          </a:prstGeom>
          <a:solidFill>
            <a:srgbClr val="FFFFFF"/>
          </a:solidFill>
          <a:ln w="9525">
            <a:solidFill>
              <a:schemeClr val="bg1">
                <a:lumMod val="65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BFO : disposition</a:t>
            </a:r>
            <a:endParaRPr lang="en-US" sz="1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755197" y="1420154"/>
            <a:ext cx="1642886" cy="281983"/>
          </a:xfrm>
          <a:prstGeom prst="roundRect">
            <a:avLst/>
          </a:prstGeom>
          <a:solidFill>
            <a:srgbClr val="FFFFFF"/>
          </a:solidFill>
          <a:ln w="9525">
            <a:solidFill>
              <a:schemeClr val="bg1">
                <a:lumMod val="65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BFO : realizable entity</a:t>
            </a:r>
            <a:endParaRPr lang="en-US" sz="1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643968" y="2914013"/>
            <a:ext cx="956369" cy="2609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r>
              <a:rPr lang="en-US" sz="1000" b="1" dirty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Supplier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643968" y="3278409"/>
            <a:ext cx="956369" cy="2609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r>
              <a:rPr lang="en-US" sz="1000" b="1" dirty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755196" y="1046054"/>
            <a:ext cx="2603236" cy="281983"/>
          </a:xfrm>
          <a:prstGeom prst="roundRect">
            <a:avLst/>
          </a:prstGeom>
          <a:solidFill>
            <a:srgbClr val="FFFFFF"/>
          </a:solidFill>
          <a:ln w="9525">
            <a:solidFill>
              <a:schemeClr val="bg1">
                <a:lumMod val="65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BFO : specifically dependent continuant</a:t>
            </a:r>
            <a:endParaRPr lang="en-US" sz="1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Isosceles Triangle 39"/>
          <p:cNvSpPr/>
          <p:nvPr/>
        </p:nvSpPr>
        <p:spPr>
          <a:xfrm>
            <a:off x="6835791" y="2027583"/>
            <a:ext cx="88176" cy="94029"/>
          </a:xfrm>
          <a:prstGeom prst="triangle">
            <a:avLst/>
          </a:prstGeom>
          <a:solidFill>
            <a:srgbClr val="FFFFFF"/>
          </a:solidFill>
          <a:ln w="9525">
            <a:solidFill>
              <a:schemeClr val="bg1">
                <a:lumMod val="65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6835791" y="1643229"/>
            <a:ext cx="88176" cy="94029"/>
          </a:xfrm>
          <a:prstGeom prst="triangle">
            <a:avLst/>
          </a:prstGeom>
          <a:solidFill>
            <a:srgbClr val="FFFFFF"/>
          </a:solidFill>
          <a:ln w="9525">
            <a:solidFill>
              <a:schemeClr val="bg1">
                <a:lumMod val="65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>
            <a:off x="6835791" y="1252342"/>
            <a:ext cx="88176" cy="94029"/>
          </a:xfrm>
          <a:prstGeom prst="triangle">
            <a:avLst/>
          </a:prstGeom>
          <a:solidFill>
            <a:srgbClr val="FFFFFF"/>
          </a:solidFill>
          <a:ln w="9525">
            <a:solidFill>
              <a:schemeClr val="bg1">
                <a:lumMod val="65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Elbow Connector 47"/>
          <p:cNvCxnSpPr>
            <a:endCxn id="70" idx="1"/>
          </p:cNvCxnSpPr>
          <p:nvPr/>
        </p:nvCxnSpPr>
        <p:spPr>
          <a:xfrm>
            <a:off x="5548184" y="2998229"/>
            <a:ext cx="900584" cy="220931"/>
          </a:xfrm>
          <a:prstGeom prst="bentConnector3">
            <a:avLst/>
          </a:prstGeom>
          <a:ln w="9525">
            <a:solidFill>
              <a:schemeClr val="accent4">
                <a:lumMod val="75000"/>
              </a:schemeClr>
            </a:solidFill>
            <a:bevel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812104" y="3174977"/>
            <a:ext cx="7387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99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role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6190112" y="5049827"/>
            <a:ext cx="817658" cy="2609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r>
              <a:rPr lang="en-US" sz="1000" b="1" dirty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Factory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116609" y="3906421"/>
            <a:ext cx="1893100" cy="2609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r>
              <a:rPr lang="en-US" sz="1000" b="1" dirty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System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6190112" y="4726569"/>
            <a:ext cx="817658" cy="2609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r>
              <a:rPr lang="en-US" sz="1000" b="1" dirty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190112" y="5373085"/>
            <a:ext cx="817658" cy="2609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r>
              <a:rPr lang="en-US" sz="1000" b="1" dirty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190112" y="5696343"/>
            <a:ext cx="1550334" cy="2609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r>
              <a:rPr lang="en-US" sz="1000" b="1" dirty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software</a:t>
            </a:r>
          </a:p>
        </p:txBody>
      </p:sp>
      <p:cxnSp>
        <p:nvCxnSpPr>
          <p:cNvPr id="55" name="Elbow Connector 54"/>
          <p:cNvCxnSpPr>
            <a:stCxn id="51" idx="2"/>
            <a:endCxn id="59" idx="1"/>
          </p:cNvCxnSpPr>
          <p:nvPr/>
        </p:nvCxnSpPr>
        <p:spPr>
          <a:xfrm rot="16200000" flipH="1">
            <a:off x="4922080" y="4308465"/>
            <a:ext cx="1294013" cy="1011853"/>
          </a:xfrm>
          <a:prstGeom prst="bentConnector2">
            <a:avLst/>
          </a:prstGeom>
          <a:ln w="9525">
            <a:solidFill>
              <a:schemeClr val="accent4">
                <a:lumMod val="75000"/>
              </a:schemeClr>
            </a:solidFill>
            <a:bevel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Left Bracket 58"/>
          <p:cNvSpPr/>
          <p:nvPr/>
        </p:nvSpPr>
        <p:spPr>
          <a:xfrm>
            <a:off x="6075013" y="4692389"/>
            <a:ext cx="67245" cy="1538018"/>
          </a:xfrm>
          <a:prstGeom prst="leftBracket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Elbow Connector 60"/>
          <p:cNvCxnSpPr>
            <a:stCxn id="9" idx="2"/>
          </p:cNvCxnSpPr>
          <p:nvPr/>
        </p:nvCxnSpPr>
        <p:spPr>
          <a:xfrm rot="16200000" flipH="1">
            <a:off x="4461179" y="3312122"/>
            <a:ext cx="777711" cy="410888"/>
          </a:xfrm>
          <a:prstGeom prst="bentConnector3">
            <a:avLst>
              <a:gd name="adj1" fmla="val 50000"/>
            </a:avLst>
          </a:prstGeom>
          <a:ln w="9525">
            <a:solidFill>
              <a:schemeClr val="accent4">
                <a:lumMod val="75000"/>
              </a:schemeClr>
            </a:solidFill>
            <a:bevel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617203" y="3293474"/>
            <a:ext cx="7387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99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42701" y="5147833"/>
            <a:ext cx="7387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99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part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8163738" y="5320358"/>
            <a:ext cx="2150250" cy="281983"/>
          </a:xfrm>
          <a:prstGeom prst="roundRect">
            <a:avLst/>
          </a:prstGeom>
          <a:noFill/>
          <a:ln w="9525">
            <a:solidFill>
              <a:schemeClr val="accent1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IAO : information content entity</a:t>
            </a:r>
            <a:endParaRPr lang="en-US" sz="1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8163738" y="4995060"/>
            <a:ext cx="1748888" cy="28198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en-US" sz="1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BFO : object aggregate</a:t>
            </a:r>
            <a:endParaRPr lang="en-US" sz="10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Isosceles Triangle 68"/>
          <p:cNvSpPr/>
          <p:nvPr/>
        </p:nvSpPr>
        <p:spPr>
          <a:xfrm>
            <a:off x="3195345" y="1580852"/>
            <a:ext cx="94593" cy="147146"/>
          </a:xfrm>
          <a:prstGeom prst="triangle">
            <a:avLst/>
          </a:prstGeom>
          <a:noFill/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Elbow Connector 70"/>
          <p:cNvCxnSpPr>
            <a:endCxn id="51" idx="1"/>
          </p:cNvCxnSpPr>
          <p:nvPr/>
        </p:nvCxnSpPr>
        <p:spPr>
          <a:xfrm rot="16200000" flipH="1">
            <a:off x="2522315" y="2442610"/>
            <a:ext cx="2312220" cy="876367"/>
          </a:xfrm>
          <a:prstGeom prst="bentConnector2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Isosceles Triangle 71"/>
          <p:cNvSpPr/>
          <p:nvPr/>
        </p:nvSpPr>
        <p:spPr>
          <a:xfrm rot="5400000">
            <a:off x="7957290" y="4745311"/>
            <a:ext cx="103626" cy="157672"/>
          </a:xfrm>
          <a:prstGeom prst="triangle">
            <a:avLst/>
          </a:prstGeom>
          <a:noFill/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H="1">
            <a:off x="7007771" y="4824147"/>
            <a:ext cx="907091" cy="2750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Isosceles Triangle 77"/>
          <p:cNvSpPr/>
          <p:nvPr/>
        </p:nvSpPr>
        <p:spPr>
          <a:xfrm rot="5400000">
            <a:off x="7980483" y="5076616"/>
            <a:ext cx="103626" cy="157672"/>
          </a:xfrm>
          <a:prstGeom prst="triangle">
            <a:avLst/>
          </a:prstGeom>
          <a:noFill/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 flipH="1">
            <a:off x="7030964" y="5155452"/>
            <a:ext cx="907091" cy="2750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Isosceles Triangle 79"/>
          <p:cNvSpPr/>
          <p:nvPr/>
        </p:nvSpPr>
        <p:spPr>
          <a:xfrm rot="5400000">
            <a:off x="7987427" y="5412976"/>
            <a:ext cx="103626" cy="157672"/>
          </a:xfrm>
          <a:prstGeom prst="triangle">
            <a:avLst/>
          </a:prstGeom>
          <a:noFill/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81" name="Straight Connector 80"/>
          <p:cNvCxnSpPr/>
          <p:nvPr/>
        </p:nvCxnSpPr>
        <p:spPr>
          <a:xfrm flipH="1">
            <a:off x="7037908" y="5491812"/>
            <a:ext cx="907091" cy="2750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8163738" y="5666404"/>
            <a:ext cx="2150250" cy="281983"/>
          </a:xfrm>
          <a:prstGeom prst="roundRect">
            <a:avLst/>
          </a:prstGeom>
          <a:noFill/>
          <a:ln w="9525">
            <a:solidFill>
              <a:schemeClr val="accent1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IAO : information content entity</a:t>
            </a:r>
            <a:endParaRPr lang="en-US" sz="1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Isosceles Triangle 82"/>
          <p:cNvSpPr/>
          <p:nvPr/>
        </p:nvSpPr>
        <p:spPr>
          <a:xfrm rot="5400000">
            <a:off x="8002833" y="5720541"/>
            <a:ext cx="103626" cy="157672"/>
          </a:xfrm>
          <a:prstGeom prst="triangle">
            <a:avLst/>
          </a:prstGeom>
          <a:noFill/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/>
          <p:cNvCxnSpPr/>
          <p:nvPr/>
        </p:nvCxnSpPr>
        <p:spPr>
          <a:xfrm flipH="1">
            <a:off x="7740446" y="5799378"/>
            <a:ext cx="219960" cy="2173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8133483" y="4228131"/>
            <a:ext cx="1994191" cy="312770"/>
          </a:xfrm>
          <a:prstGeom prst="roundRect">
            <a:avLst/>
          </a:prstGeom>
          <a:solidFill>
            <a:srgbClr val="FFFFFF"/>
          </a:solidFill>
          <a:ln w="9525">
            <a:solidFill>
              <a:schemeClr val="bg1">
                <a:lumMod val="65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BFO : independent continuant</a:t>
            </a:r>
            <a:endParaRPr lang="en-US" sz="1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Isosceles Triangle 42"/>
          <p:cNvSpPr/>
          <p:nvPr/>
        </p:nvSpPr>
        <p:spPr>
          <a:xfrm>
            <a:off x="8210163" y="4463824"/>
            <a:ext cx="88176" cy="94029"/>
          </a:xfrm>
          <a:prstGeom prst="triangle">
            <a:avLst/>
          </a:prstGeom>
          <a:solidFill>
            <a:srgbClr val="FFFFFF"/>
          </a:solidFill>
          <a:ln w="9525">
            <a:solidFill>
              <a:schemeClr val="bg1">
                <a:lumMod val="65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8163740" y="4683157"/>
            <a:ext cx="1639557" cy="28198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en-US" sz="1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BFO : material entity</a:t>
            </a:r>
            <a:endParaRPr lang="en-US" sz="10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Left Bracket 69"/>
          <p:cNvSpPr/>
          <p:nvPr/>
        </p:nvSpPr>
        <p:spPr>
          <a:xfrm>
            <a:off x="6448769" y="2914012"/>
            <a:ext cx="102121" cy="610294"/>
          </a:xfrm>
          <a:prstGeom prst="leftBracket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6180284" y="5996223"/>
            <a:ext cx="1550334" cy="2609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r>
              <a:rPr lang="en-US" sz="1000" b="1" dirty="0" smtClean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material</a:t>
            </a:r>
            <a:endParaRPr lang="en-US" sz="1000" b="1" dirty="0">
              <a:solidFill>
                <a:srgbClr val="FE7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714981" y="2321405"/>
            <a:ext cx="1230790" cy="250177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en-US" sz="1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BFO </a:t>
            </a:r>
            <a:r>
              <a:rPr lang="en-US" sz="1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Role</a:t>
            </a:r>
            <a:endParaRPr lang="en-US" sz="10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Isosceles Triangle 11"/>
          <p:cNvSpPr/>
          <p:nvPr/>
        </p:nvSpPr>
        <p:spPr>
          <a:xfrm>
            <a:off x="4218036" y="1582354"/>
            <a:ext cx="94593" cy="147146"/>
          </a:xfrm>
          <a:prstGeom prst="triangle">
            <a:avLst/>
          </a:prstGeom>
          <a:noFill/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>
            <a:off x="4262192" y="1729501"/>
            <a:ext cx="0" cy="340959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8163739" y="6012450"/>
            <a:ext cx="1639557" cy="281983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en-US" sz="1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BFO : material entity</a:t>
            </a:r>
            <a:endParaRPr lang="en-US" sz="10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84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Technical Progress </a:t>
            </a:r>
            <a:r>
              <a:rPr lang="en-US" dirty="0" smtClean="0"/>
              <a:t>: Factory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283" y="3310635"/>
            <a:ext cx="3642809" cy="2557516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376995" y="1841075"/>
            <a:ext cx="817658" cy="2609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r>
              <a:rPr lang="en-US" sz="1000" b="1" dirty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Factory</a:t>
            </a:r>
          </a:p>
        </p:txBody>
      </p:sp>
      <p:cxnSp>
        <p:nvCxnSpPr>
          <p:cNvPr id="9" name="Elbow Connector 8"/>
          <p:cNvCxnSpPr>
            <a:stCxn id="8" idx="2"/>
            <a:endCxn id="12" idx="1"/>
          </p:cNvCxnSpPr>
          <p:nvPr/>
        </p:nvCxnSpPr>
        <p:spPr>
          <a:xfrm rot="16200000" flipH="1">
            <a:off x="5397637" y="490227"/>
            <a:ext cx="612975" cy="3836598"/>
          </a:xfrm>
          <a:prstGeom prst="bentConnector2">
            <a:avLst/>
          </a:prstGeom>
          <a:ln w="9525">
            <a:solidFill>
              <a:schemeClr val="accent4">
                <a:lumMod val="75000"/>
              </a:schemeClr>
            </a:solidFill>
            <a:bevel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422" y="1481909"/>
            <a:ext cx="3285604" cy="24662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492" y="2577428"/>
            <a:ext cx="2603500" cy="254000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3293200" y="1125123"/>
            <a:ext cx="1680832" cy="320706"/>
          </a:xfrm>
          <a:prstGeom prst="roundRect">
            <a:avLst/>
          </a:prstGeom>
          <a:noFill/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en-US" sz="1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BFO : </a:t>
            </a:r>
            <a:r>
              <a:rPr lang="en-US" sz="10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aggregate</a:t>
            </a:r>
            <a:endParaRPr lang="en-US" sz="10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Isosceles Triangle 36"/>
          <p:cNvSpPr/>
          <p:nvPr/>
        </p:nvSpPr>
        <p:spPr>
          <a:xfrm>
            <a:off x="3445407" y="1463421"/>
            <a:ext cx="94593" cy="147146"/>
          </a:xfrm>
          <a:prstGeom prst="triangle">
            <a:avLst/>
          </a:prstGeom>
          <a:noFill/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479477" y="1610567"/>
            <a:ext cx="4912" cy="202990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5295170" y="1167636"/>
            <a:ext cx="1608794" cy="207566"/>
          </a:xfrm>
          <a:prstGeom prst="roundRect">
            <a:avLst/>
          </a:prstGeom>
          <a:noFill/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en-US" sz="1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🀰</a:t>
            </a:r>
            <a:r>
              <a:rPr lang="en-US" sz="1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RO : has part</a:t>
            </a:r>
            <a:endParaRPr lang="en-US" sz="10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Isosceles Triangle 36"/>
          <p:cNvSpPr/>
          <p:nvPr/>
        </p:nvSpPr>
        <p:spPr>
          <a:xfrm>
            <a:off x="5762802" y="1445829"/>
            <a:ext cx="94593" cy="147146"/>
          </a:xfrm>
          <a:prstGeom prst="triangle">
            <a:avLst/>
          </a:prstGeom>
          <a:noFill/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endCxn id="14" idx="0"/>
          </p:cNvCxnSpPr>
          <p:nvPr/>
        </p:nvCxnSpPr>
        <p:spPr>
          <a:xfrm>
            <a:off x="5810242" y="1610568"/>
            <a:ext cx="0" cy="966861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257092" y="4324306"/>
            <a:ext cx="646873" cy="5378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50596" y="5186746"/>
            <a:ext cx="939399" cy="455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51310" y="4841923"/>
            <a:ext cx="1664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Work cell 1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89995" y="5570470"/>
            <a:ext cx="1664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Work </a:t>
            </a:r>
            <a:r>
              <a:rPr lang="en-US" sz="1400"/>
              <a:t>cell 2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6477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Roughness Capability</a:t>
            </a:r>
            <a:endParaRPr lang="en-US" dirty="0"/>
          </a:p>
        </p:txBody>
      </p:sp>
      <p:sp>
        <p:nvSpPr>
          <p:cNvPr id="4" name="Isosceles Triangle 11"/>
          <p:cNvSpPr/>
          <p:nvPr/>
        </p:nvSpPr>
        <p:spPr>
          <a:xfrm>
            <a:off x="922466" y="1808207"/>
            <a:ext cx="94593" cy="147146"/>
          </a:xfrm>
          <a:prstGeom prst="triangle">
            <a:avLst/>
          </a:prstGeom>
          <a:noFill/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5" name="Straight Connector 4"/>
          <p:cNvCxnSpPr/>
          <p:nvPr/>
        </p:nvCxnSpPr>
        <p:spPr>
          <a:xfrm>
            <a:off x="966622" y="1955354"/>
            <a:ext cx="0" cy="340959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781862" y="2356781"/>
            <a:ext cx="2511484" cy="321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r>
              <a:rPr lang="en-US" sz="1200" b="1" dirty="0" smtClean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Surface </a:t>
            </a:r>
            <a:r>
              <a:rPr lang="en-US" sz="1200" b="1" smtClean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Roughness Capability</a:t>
            </a:r>
            <a:endParaRPr lang="en-US" sz="1200" b="1" dirty="0">
              <a:solidFill>
                <a:srgbClr val="FE7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01724" y="1453365"/>
            <a:ext cx="1775072" cy="326576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BFO :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capability</a:t>
            </a:r>
            <a:endParaRPr lang="en-US" sz="12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Elbow Connector 7"/>
          <p:cNvCxnSpPr>
            <a:stCxn id="8" idx="2"/>
          </p:cNvCxnSpPr>
          <p:nvPr/>
        </p:nvCxnSpPr>
        <p:spPr>
          <a:xfrm rot="16200000" flipH="1">
            <a:off x="2146662" y="2568811"/>
            <a:ext cx="652062" cy="870178"/>
          </a:xfrm>
          <a:prstGeom prst="bentConnector2">
            <a:avLst/>
          </a:prstGeom>
          <a:ln w="9525">
            <a:solidFill>
              <a:schemeClr val="accent4">
                <a:lumMod val="75000"/>
              </a:schemeClr>
            </a:solidFill>
            <a:bevel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7782" y="3191432"/>
            <a:ext cx="2229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99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capability measured as </a:t>
            </a:r>
            <a:endParaRPr lang="en-US" sz="1200" dirty="0">
              <a:solidFill>
                <a:srgbClr val="99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Elbow Connector 9"/>
          <p:cNvCxnSpPr>
            <a:stCxn id="11" idx="3"/>
            <a:endCxn id="18" idx="1"/>
          </p:cNvCxnSpPr>
          <p:nvPr/>
        </p:nvCxnSpPr>
        <p:spPr>
          <a:xfrm>
            <a:off x="5137058" y="3329932"/>
            <a:ext cx="870178" cy="1834"/>
          </a:xfrm>
          <a:prstGeom prst="bentConnector3">
            <a:avLst>
              <a:gd name="adj1" fmla="val 50000"/>
            </a:avLst>
          </a:prstGeom>
          <a:ln w="9525">
            <a:solidFill>
              <a:schemeClr val="accent4">
                <a:lumMod val="75000"/>
              </a:schemeClr>
            </a:solidFill>
            <a:bevel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007236" y="3181836"/>
            <a:ext cx="2425564" cy="29986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r>
              <a:rPr lang="en-US" sz="1200" b="1" dirty="0" smtClean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 measurement datum</a:t>
            </a:r>
            <a:endParaRPr lang="en-US" sz="1200" b="1" dirty="0">
              <a:solidFill>
                <a:srgbClr val="FE7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Isosceles Triangle 11"/>
          <p:cNvSpPr/>
          <p:nvPr/>
        </p:nvSpPr>
        <p:spPr>
          <a:xfrm>
            <a:off x="6493533" y="2561686"/>
            <a:ext cx="94593" cy="147146"/>
          </a:xfrm>
          <a:prstGeom prst="triangle">
            <a:avLst/>
          </a:prstGeom>
          <a:noFill/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537689" y="2708833"/>
            <a:ext cx="0" cy="340959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6040902" y="2296313"/>
            <a:ext cx="2432543" cy="26537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IAO 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 Datum</a:t>
            </a:r>
            <a:endParaRPr lang="en-US" sz="12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Elbow Connector 14"/>
          <p:cNvCxnSpPr/>
          <p:nvPr/>
        </p:nvCxnSpPr>
        <p:spPr>
          <a:xfrm rot="16200000" flipH="1">
            <a:off x="6601951" y="3589018"/>
            <a:ext cx="926502" cy="685332"/>
          </a:xfrm>
          <a:prstGeom prst="bentConnector2">
            <a:avLst/>
          </a:prstGeom>
          <a:ln w="9525">
            <a:solidFill>
              <a:schemeClr val="accent4">
                <a:lumMod val="75000"/>
              </a:schemeClr>
            </a:solidFill>
            <a:bevel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07868" y="4256435"/>
            <a:ext cx="2229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99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measurement value</a:t>
            </a:r>
            <a:endParaRPr lang="en-US" sz="1200" dirty="0">
              <a:solidFill>
                <a:srgbClr val="99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rot="16200000" flipH="1">
            <a:off x="6601951" y="4030635"/>
            <a:ext cx="926502" cy="685332"/>
          </a:xfrm>
          <a:prstGeom prst="bentConnector2">
            <a:avLst/>
          </a:prstGeom>
          <a:ln w="9525">
            <a:solidFill>
              <a:schemeClr val="accent4">
                <a:lumMod val="75000"/>
              </a:schemeClr>
            </a:solidFill>
            <a:bevel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07868" y="4695238"/>
            <a:ext cx="2229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99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</a:t>
            </a:r>
            <a:r>
              <a:rPr lang="en-US" sz="1200" smtClean="0">
                <a:solidFill>
                  <a:srgbClr val="99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 unit</a:t>
            </a:r>
            <a:endParaRPr lang="en-US" sz="1200" dirty="0">
              <a:solidFill>
                <a:srgbClr val="99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400929" y="4210268"/>
            <a:ext cx="131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xsd:float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451729" y="4642770"/>
            <a:ext cx="131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(micro-inch)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24" y="3800996"/>
            <a:ext cx="3690162" cy="175992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57470" y="5707397"/>
            <a:ext cx="1168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Surface roughness is measured as the average deviation (</a:t>
            </a:r>
            <a:r>
              <a:rPr lang="en-US" smtClean="0"/>
              <a:t>plus or minus) </a:t>
            </a:r>
            <a:r>
              <a:rPr lang="en-US" dirty="0" smtClean="0"/>
              <a:t>from the nominal surface (measured in micro-inch)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21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Manufacturing Capability </a:t>
            </a:r>
            <a:endParaRPr lang="en-US" dirty="0"/>
          </a:p>
        </p:txBody>
      </p:sp>
      <p:sp>
        <p:nvSpPr>
          <p:cNvPr id="4" name="Isosceles Triangle 11"/>
          <p:cNvSpPr/>
          <p:nvPr/>
        </p:nvSpPr>
        <p:spPr>
          <a:xfrm>
            <a:off x="5376769" y="1577374"/>
            <a:ext cx="94593" cy="147146"/>
          </a:xfrm>
          <a:prstGeom prst="triangle">
            <a:avLst/>
          </a:prstGeom>
          <a:noFill/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420925" y="1724521"/>
            <a:ext cx="0" cy="340959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5296243" y="762075"/>
            <a:ext cx="1408542" cy="281983"/>
          </a:xfrm>
          <a:prstGeom prst="roundRect">
            <a:avLst/>
          </a:prstGeom>
          <a:solidFill>
            <a:srgbClr val="FFFFFF"/>
          </a:solidFill>
          <a:ln w="9525">
            <a:solidFill>
              <a:schemeClr val="bg1">
                <a:lumMod val="65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BFO :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occurrent</a:t>
            </a:r>
            <a:endParaRPr lang="en-US" sz="1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185013" y="1891537"/>
            <a:ext cx="1301804" cy="321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r>
              <a:rPr lang="en-US" sz="1200" b="1" dirty="0" err="1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Mfg</a:t>
            </a:r>
            <a:r>
              <a:rPr lang="en-US" sz="1200" b="1" dirty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service</a:t>
            </a:r>
          </a:p>
        </p:txBody>
      </p:sp>
      <p:sp>
        <p:nvSpPr>
          <p:cNvPr id="8" name="Isosceles Triangle 39"/>
          <p:cNvSpPr/>
          <p:nvPr/>
        </p:nvSpPr>
        <p:spPr>
          <a:xfrm>
            <a:off x="5376837" y="1005108"/>
            <a:ext cx="88176" cy="94029"/>
          </a:xfrm>
          <a:prstGeom prst="triangle">
            <a:avLst/>
          </a:prstGeom>
          <a:solidFill>
            <a:srgbClr val="FFFFFF"/>
          </a:solidFill>
          <a:ln w="9525">
            <a:solidFill>
              <a:schemeClr val="bg1">
                <a:lumMod val="65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5411961" y="1083548"/>
            <a:ext cx="0" cy="34095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256027" y="1298930"/>
            <a:ext cx="1230790" cy="250177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en-US" sz="1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BFO : process</a:t>
            </a:r>
            <a:endParaRPr lang="en-US" sz="10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Isosceles Triangle 11"/>
          <p:cNvSpPr/>
          <p:nvPr/>
        </p:nvSpPr>
        <p:spPr>
          <a:xfrm>
            <a:off x="9657413" y="1577374"/>
            <a:ext cx="94593" cy="147146"/>
          </a:xfrm>
          <a:prstGeom prst="triangle">
            <a:avLst/>
          </a:prstGeom>
          <a:noFill/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9701569" y="1724521"/>
            <a:ext cx="0" cy="340959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9576887" y="762075"/>
            <a:ext cx="1408542" cy="281983"/>
          </a:xfrm>
          <a:prstGeom prst="roundRect">
            <a:avLst/>
          </a:prstGeom>
          <a:solidFill>
            <a:srgbClr val="FFFFFF"/>
          </a:solidFill>
          <a:ln w="9525">
            <a:solidFill>
              <a:schemeClr val="bg1">
                <a:lumMod val="65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BFO :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occurent</a:t>
            </a:r>
            <a:endParaRPr lang="en-US" sz="1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465657" y="1891537"/>
            <a:ext cx="1301804" cy="321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r>
              <a:rPr lang="en-US" sz="1200" b="1" dirty="0" err="1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Mfg</a:t>
            </a:r>
            <a:r>
              <a:rPr lang="en-US" sz="1200" b="1" dirty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process</a:t>
            </a:r>
          </a:p>
        </p:txBody>
      </p:sp>
      <p:sp>
        <p:nvSpPr>
          <p:cNvPr id="15" name="Isosceles Triangle 39"/>
          <p:cNvSpPr/>
          <p:nvPr/>
        </p:nvSpPr>
        <p:spPr>
          <a:xfrm>
            <a:off x="9657481" y="1005108"/>
            <a:ext cx="88176" cy="94029"/>
          </a:xfrm>
          <a:prstGeom prst="triangle">
            <a:avLst/>
          </a:prstGeom>
          <a:solidFill>
            <a:srgbClr val="FFFFFF"/>
          </a:solidFill>
          <a:ln w="9525">
            <a:solidFill>
              <a:schemeClr val="bg1">
                <a:lumMod val="65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9692605" y="1083548"/>
            <a:ext cx="0" cy="34095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536671" y="1298930"/>
            <a:ext cx="1230790" cy="250177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en-US" sz="10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BFO : process</a:t>
            </a:r>
            <a:endParaRPr lang="en-US" sz="10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6817" y="1812819"/>
            <a:ext cx="2978840" cy="240673"/>
            <a:chOff x="4578991" y="2524026"/>
            <a:chExt cx="2978840" cy="240673"/>
          </a:xfrm>
        </p:grpSpPr>
        <p:cxnSp>
          <p:nvCxnSpPr>
            <p:cNvPr id="19" name="Elbow Connector 18"/>
            <p:cNvCxnSpPr>
              <a:stCxn id="17" idx="1"/>
              <a:endCxn id="10" idx="3"/>
            </p:cNvCxnSpPr>
            <p:nvPr/>
          </p:nvCxnSpPr>
          <p:spPr>
            <a:xfrm rot="10800000">
              <a:off x="4578991" y="2751999"/>
              <a:ext cx="2978840" cy="12700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accent4">
                  <a:lumMod val="75000"/>
                </a:schemeClr>
              </a:solidFill>
              <a:beve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552498" y="2524026"/>
              <a:ext cx="17073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err="1">
                  <a:solidFill>
                    <a:srgbClr val="99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Occurrent</a:t>
              </a:r>
              <a:r>
                <a:rPr lang="en-US" sz="900" dirty="0">
                  <a:solidFill>
                    <a:srgbClr val="99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part of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60324" y="2201335"/>
            <a:ext cx="3261466" cy="3166369"/>
            <a:chOff x="5552498" y="2912541"/>
            <a:chExt cx="3261466" cy="3166369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5725018" y="5474610"/>
              <a:ext cx="2484" cy="268010"/>
            </a:xfrm>
            <a:prstGeom prst="line">
              <a:avLst/>
            </a:prstGeom>
            <a:ln w="952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/>
            <p:cNvSpPr/>
            <p:nvPr/>
          </p:nvSpPr>
          <p:spPr>
            <a:xfrm>
              <a:off x="7231593" y="4359187"/>
              <a:ext cx="1301804" cy="32108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E7F00"/>
              </a:solidFill>
            </a:ln>
            <a:effectLst/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 anchorCtr="0"/>
            <a:lstStyle/>
            <a:p>
              <a:pPr algn="ctr"/>
              <a:r>
                <a:rPr lang="en-US" sz="1200" b="1" dirty="0" smtClean="0">
                  <a:solidFill>
                    <a:srgbClr val="FE7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component</a:t>
              </a:r>
              <a:endParaRPr lang="en-US" sz="1200" b="1" dirty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Elbow Connector 23"/>
            <p:cNvCxnSpPr>
              <a:stCxn id="17" idx="2"/>
              <a:endCxn id="29" idx="0"/>
            </p:cNvCxnSpPr>
            <p:nvPr/>
          </p:nvCxnSpPr>
          <p:spPr>
            <a:xfrm rot="5400000">
              <a:off x="7322292" y="3472745"/>
              <a:ext cx="1446645" cy="326238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accent4">
                  <a:lumMod val="75000"/>
                </a:schemeClr>
              </a:solidFill>
              <a:beve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895887" y="3347054"/>
              <a:ext cx="17073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99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 specified output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99512" y="5817810"/>
              <a:ext cx="1660383" cy="2611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FE7F00"/>
              </a:solidFill>
            </a:ln>
            <a:effectLst/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 anchorCtr="0"/>
            <a:lstStyle/>
            <a:p>
              <a:pPr algn="ctr"/>
              <a:r>
                <a:rPr lang="en-US" sz="1200" b="1" dirty="0">
                  <a:solidFill>
                    <a:srgbClr val="FE7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Surface roughness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00856" y="4983162"/>
              <a:ext cx="91310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99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 quality</a:t>
              </a:r>
            </a:p>
          </p:txBody>
        </p:sp>
        <p:cxnSp>
          <p:nvCxnSpPr>
            <p:cNvPr id="28" name="Elbow Connector 27"/>
            <p:cNvCxnSpPr>
              <a:stCxn id="29" idx="2"/>
            </p:cNvCxnSpPr>
            <p:nvPr/>
          </p:nvCxnSpPr>
          <p:spPr>
            <a:xfrm rot="5400000">
              <a:off x="6937153" y="5003017"/>
              <a:ext cx="1268085" cy="622600"/>
            </a:xfrm>
            <a:prstGeom prst="bentConnector2">
              <a:avLst/>
            </a:prstGeom>
            <a:ln w="9525">
              <a:solidFill>
                <a:schemeClr val="accent4">
                  <a:lumMod val="75000"/>
                </a:schemeClr>
              </a:solidFill>
              <a:bevel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sosceles Triangle 11"/>
            <p:cNvSpPr/>
            <p:nvPr/>
          </p:nvSpPr>
          <p:spPr>
            <a:xfrm>
              <a:off x="5673239" y="5327464"/>
              <a:ext cx="94593" cy="147146"/>
            </a:xfrm>
            <a:prstGeom prst="triangle">
              <a:avLst/>
            </a:prstGeom>
            <a:noFill/>
            <a:ln w="9525">
              <a:solidFill>
                <a:schemeClr val="accent4">
                  <a:lumMod val="50000"/>
                </a:schemeClr>
              </a:solidFill>
            </a:ln>
            <a:effectLst/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552498" y="5049019"/>
              <a:ext cx="1230790" cy="250177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accent4">
                  <a:lumMod val="50000"/>
                </a:schemeClr>
              </a:solidFill>
            </a:ln>
            <a:effectLst/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/>
              <a:r>
                <a:rPr lang="en-US" sz="1000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BFO : quality</a:t>
              </a:r>
              <a:endParaRPr lang="en-US" sz="1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008788" y="2850101"/>
            <a:ext cx="3909430" cy="2953167"/>
            <a:chOff x="100962" y="3561307"/>
            <a:chExt cx="3909430" cy="2953167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62" y="3561307"/>
              <a:ext cx="3909430" cy="2953167"/>
            </a:xfrm>
            <a:prstGeom prst="rect">
              <a:avLst/>
            </a:prstGeom>
          </p:spPr>
        </p:pic>
        <p:sp>
          <p:nvSpPr>
            <p:cNvPr id="33" name="Right Arrow 32"/>
            <p:cNvSpPr/>
            <p:nvPr/>
          </p:nvSpPr>
          <p:spPr>
            <a:xfrm>
              <a:off x="914396" y="5101697"/>
              <a:ext cx="254000" cy="19094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553746" y="5609584"/>
            <a:ext cx="7601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“Part surface finish capability” is </a:t>
            </a:r>
            <a:r>
              <a:rPr lang="en-US" sz="1400" dirty="0" smtClean="0"/>
              <a:t>an </a:t>
            </a:r>
            <a:r>
              <a:rPr lang="en-US" sz="1400" b="1" dirty="0" smtClean="0">
                <a:solidFill>
                  <a:srgbClr val="0070C0"/>
                </a:solidFill>
              </a:rPr>
              <a:t>ability</a:t>
            </a:r>
            <a:r>
              <a:rPr lang="en-US" sz="1400" dirty="0" smtClean="0"/>
              <a:t> </a:t>
            </a:r>
            <a:r>
              <a:rPr lang="en-US" sz="1400" b="1" dirty="0">
                <a:solidFill>
                  <a:srgbClr val="FE7F00"/>
                </a:solidFill>
              </a:rPr>
              <a:t>realized</a:t>
            </a:r>
            <a:r>
              <a:rPr lang="en-US" sz="1400" dirty="0"/>
              <a:t> through a manufacturing process </a:t>
            </a:r>
          </a:p>
        </p:txBody>
      </p:sp>
    </p:spTree>
    <p:extLst>
      <p:ext uri="{BB962C8B-B14F-4D97-AF65-F5344CB8AC3E}">
        <p14:creationId xmlns:p14="http://schemas.microsoft.com/office/powerpoint/2010/main" val="291746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Quality Capability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28455" y="1776243"/>
            <a:ext cx="1930153" cy="3210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r>
              <a:rPr lang="en-US" sz="1200" b="1" dirty="0" smtClean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Machine</a:t>
            </a:r>
            <a:endParaRPr lang="en-US" sz="1200" b="1" dirty="0">
              <a:solidFill>
                <a:srgbClr val="FE7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Isosceles Triangle 11"/>
          <p:cNvSpPr/>
          <p:nvPr/>
        </p:nvSpPr>
        <p:spPr>
          <a:xfrm>
            <a:off x="5469196" y="1950807"/>
            <a:ext cx="94593" cy="147146"/>
          </a:xfrm>
          <a:prstGeom prst="triangle">
            <a:avLst/>
          </a:prstGeom>
          <a:noFill/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6" name="Straight Connector 5"/>
          <p:cNvCxnSpPr/>
          <p:nvPr/>
        </p:nvCxnSpPr>
        <p:spPr>
          <a:xfrm>
            <a:off x="5511236" y="2097330"/>
            <a:ext cx="0" cy="413047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5356357" y="2848956"/>
            <a:ext cx="2736609" cy="321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r>
              <a:rPr lang="en-US" sz="1200" b="1" dirty="0" smtClean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weight capability</a:t>
            </a:r>
            <a:endParaRPr lang="en-US" sz="1200" b="1" dirty="0">
              <a:solidFill>
                <a:srgbClr val="FE7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Elbow Connector 8"/>
          <p:cNvCxnSpPr>
            <a:stCxn id="4" idx="2"/>
            <a:endCxn id="10" idx="1"/>
          </p:cNvCxnSpPr>
          <p:nvPr/>
        </p:nvCxnSpPr>
        <p:spPr>
          <a:xfrm rot="16200000" flipH="1">
            <a:off x="1749117" y="1941744"/>
            <a:ext cx="436958" cy="748129"/>
          </a:xfrm>
          <a:prstGeom prst="bentConnector2">
            <a:avLst/>
          </a:prstGeom>
          <a:ln w="9525">
            <a:solidFill>
              <a:schemeClr val="accent4">
                <a:lumMod val="75000"/>
              </a:schemeClr>
            </a:solidFill>
            <a:bevel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41661" y="2395788"/>
            <a:ext cx="1923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99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part quality capability</a:t>
            </a:r>
            <a:endParaRPr lang="en-US" sz="1200" dirty="0">
              <a:solidFill>
                <a:srgbClr val="99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Elbow Connector 10"/>
          <p:cNvCxnSpPr>
            <a:stCxn id="10" idx="3"/>
            <a:endCxn id="46" idx="1"/>
          </p:cNvCxnSpPr>
          <p:nvPr/>
        </p:nvCxnSpPr>
        <p:spPr>
          <a:xfrm>
            <a:off x="4265659" y="2534288"/>
            <a:ext cx="857930" cy="1250764"/>
          </a:xfrm>
          <a:prstGeom prst="bentConnector3">
            <a:avLst>
              <a:gd name="adj1" fmla="val 50000"/>
            </a:avLst>
          </a:prstGeom>
          <a:ln w="9525">
            <a:solidFill>
              <a:schemeClr val="accent4">
                <a:lumMod val="75000"/>
              </a:schemeClr>
            </a:solidFill>
            <a:bevel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390493" y="954732"/>
            <a:ext cx="2539303" cy="31060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MSDL </a:t>
            </a:r>
            <a:r>
              <a:rPr lang="en-US" sz="120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20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manufacturing capability</a:t>
            </a:r>
            <a:endParaRPr lang="en-US" sz="12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Isosceles Triangle 11"/>
          <p:cNvSpPr/>
          <p:nvPr/>
        </p:nvSpPr>
        <p:spPr>
          <a:xfrm>
            <a:off x="5442920" y="1314937"/>
            <a:ext cx="94593" cy="147146"/>
          </a:xfrm>
          <a:prstGeom prst="triangle">
            <a:avLst/>
          </a:prstGeom>
          <a:noFill/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3" name="Straight Connector 22"/>
          <p:cNvCxnSpPr>
            <a:stCxn id="20" idx="3"/>
          </p:cNvCxnSpPr>
          <p:nvPr/>
        </p:nvCxnSpPr>
        <p:spPr>
          <a:xfrm flipH="1">
            <a:off x="5490216" y="1462083"/>
            <a:ext cx="1" cy="314160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5390493" y="1564435"/>
            <a:ext cx="2761183" cy="336776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/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MSDL: Part quality capability</a:t>
            </a:r>
            <a:endParaRPr lang="en-US" sz="12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375458" y="2471748"/>
            <a:ext cx="2717508" cy="3130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r>
              <a:rPr lang="en-US" sz="1200" b="1" dirty="0" smtClean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complexity capability</a:t>
            </a:r>
            <a:endParaRPr lang="en-US" sz="1200" b="1" dirty="0">
              <a:solidFill>
                <a:srgbClr val="FE7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11854" y="3540406"/>
            <a:ext cx="2511484" cy="321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r>
              <a:rPr lang="en-US" sz="1200" b="1" dirty="0" smtClean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 capability</a:t>
            </a:r>
            <a:endParaRPr lang="en-US" sz="1200" b="1" dirty="0">
              <a:solidFill>
                <a:srgbClr val="FE7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356357" y="3234234"/>
            <a:ext cx="2736609" cy="321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r>
              <a:rPr lang="en-US" sz="1200" b="1" smtClean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diameter </a:t>
            </a:r>
            <a:r>
              <a:rPr lang="en-US" sz="1200" b="1" dirty="0" smtClean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capability</a:t>
            </a:r>
            <a:endParaRPr lang="en-US" sz="1200" b="1" dirty="0">
              <a:solidFill>
                <a:srgbClr val="FE7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356357" y="3604434"/>
            <a:ext cx="2736609" cy="321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r>
              <a:rPr lang="en-US" sz="1200" b="1" smtClean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length </a:t>
            </a:r>
            <a:r>
              <a:rPr lang="en-US" sz="1200" b="1" dirty="0" smtClean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capability</a:t>
            </a:r>
            <a:endParaRPr lang="en-US" sz="1200" b="1" dirty="0">
              <a:solidFill>
                <a:srgbClr val="FE7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356359" y="3974532"/>
            <a:ext cx="2736608" cy="321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r>
              <a:rPr lang="en-US" sz="1200" b="1" dirty="0" smtClean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min wall thickness </a:t>
            </a:r>
            <a:r>
              <a:rPr lang="en-US" sz="1200" b="1" smtClean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capability </a:t>
            </a:r>
            <a:endParaRPr lang="en-US" sz="1200" b="1" dirty="0">
              <a:solidFill>
                <a:srgbClr val="FE7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356359" y="4344732"/>
            <a:ext cx="2736607" cy="321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r>
              <a:rPr lang="en-US" sz="1200" b="1" dirty="0" smtClean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tolerance capability</a:t>
            </a:r>
            <a:endParaRPr lang="en-US" sz="1200" b="1" dirty="0">
              <a:solidFill>
                <a:srgbClr val="FE7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356358" y="4714729"/>
            <a:ext cx="2736608" cy="321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r>
              <a:rPr lang="en-US" sz="1200" b="1" dirty="0" smtClean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surface finish capability</a:t>
            </a:r>
            <a:endParaRPr lang="en-US" sz="1200" b="1" dirty="0">
              <a:solidFill>
                <a:srgbClr val="FE7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51677" y="2845802"/>
            <a:ext cx="735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(max)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8151678" y="3237820"/>
            <a:ext cx="1017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(min/max)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8151678" y="3619416"/>
            <a:ext cx="1017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(min/max)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8151677" y="3976789"/>
            <a:ext cx="1559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(upper / lower)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8151678" y="4686759"/>
            <a:ext cx="1017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(min/max)</a:t>
            </a:r>
            <a:endParaRPr lang="en-US" sz="1400" dirty="0"/>
          </a:p>
        </p:txBody>
      </p:sp>
      <p:sp>
        <p:nvSpPr>
          <p:cNvPr id="46" name="Left Bracket 45"/>
          <p:cNvSpPr/>
          <p:nvPr/>
        </p:nvSpPr>
        <p:spPr>
          <a:xfrm>
            <a:off x="5123589" y="2534287"/>
            <a:ext cx="174056" cy="250153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151678" y="4341564"/>
            <a:ext cx="1017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(exact)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8134233" y="2424935"/>
            <a:ext cx="1322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(low-med-high)</a:t>
            </a:r>
            <a:endParaRPr lang="en-US" sz="1400" dirty="0"/>
          </a:p>
        </p:txBody>
      </p:sp>
      <p:sp>
        <p:nvSpPr>
          <p:cNvPr id="54" name="Rounded Rectangle 53"/>
          <p:cNvSpPr/>
          <p:nvPr/>
        </p:nvSpPr>
        <p:spPr>
          <a:xfrm>
            <a:off x="5360513" y="5114706"/>
            <a:ext cx="2736608" cy="3210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r>
              <a:rPr lang="en-US" sz="1200" b="1" dirty="0" smtClean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feature size capability </a:t>
            </a:r>
            <a:endParaRPr lang="en-US" sz="1200" b="1" dirty="0">
              <a:solidFill>
                <a:srgbClr val="FE7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Elbow Connector 36"/>
          <p:cNvCxnSpPr/>
          <p:nvPr/>
        </p:nvCxnSpPr>
        <p:spPr>
          <a:xfrm rot="16200000" flipH="1">
            <a:off x="1064580" y="2626283"/>
            <a:ext cx="1443075" cy="385169"/>
          </a:xfrm>
          <a:prstGeom prst="bentConnector3">
            <a:avLst>
              <a:gd name="adj1" fmla="val 50000"/>
            </a:avLst>
          </a:prstGeom>
          <a:ln w="9525">
            <a:solidFill>
              <a:schemeClr val="accent4">
                <a:lumMod val="75000"/>
              </a:schemeClr>
            </a:solidFill>
            <a:bevel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17462" y="3015079"/>
            <a:ext cx="2498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99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material capability</a:t>
            </a:r>
            <a:endParaRPr lang="en-US" sz="1200" dirty="0">
              <a:solidFill>
                <a:srgbClr val="99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327005" y="4665819"/>
            <a:ext cx="2825269" cy="36999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r>
              <a:rPr lang="en-US" sz="1200" b="1" dirty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200" b="1" dirty="0" smtClean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anufacturing process capability</a:t>
            </a:r>
            <a:endParaRPr lang="en-US" sz="1200" b="1" dirty="0">
              <a:solidFill>
                <a:srgbClr val="FE7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Elbow Connector 44"/>
          <p:cNvCxnSpPr>
            <a:stCxn id="4" idx="1"/>
            <a:endCxn id="41" idx="1"/>
          </p:cNvCxnSpPr>
          <p:nvPr/>
        </p:nvCxnSpPr>
        <p:spPr>
          <a:xfrm rot="10800000" flipH="1" flipV="1">
            <a:off x="628455" y="1936786"/>
            <a:ext cx="698550" cy="2914031"/>
          </a:xfrm>
          <a:prstGeom prst="bentConnector3">
            <a:avLst>
              <a:gd name="adj1" fmla="val -32725"/>
            </a:avLst>
          </a:prstGeom>
          <a:ln w="9525">
            <a:solidFill>
              <a:schemeClr val="accent4">
                <a:lumMod val="75000"/>
              </a:schemeClr>
            </a:solidFill>
            <a:bevel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42500" y="4125157"/>
            <a:ext cx="192399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99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process capability </a:t>
            </a:r>
            <a:endParaRPr lang="en-US" sz="1200" dirty="0">
              <a:solidFill>
                <a:srgbClr val="99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Isosceles Triangle 11"/>
          <p:cNvSpPr/>
          <p:nvPr/>
        </p:nvSpPr>
        <p:spPr>
          <a:xfrm>
            <a:off x="5685260" y="5454715"/>
            <a:ext cx="94593" cy="147146"/>
          </a:xfrm>
          <a:prstGeom prst="triangle">
            <a:avLst/>
          </a:prstGeom>
          <a:noFill/>
          <a:ln w="9525">
            <a:solidFill>
              <a:schemeClr val="accent4">
                <a:lumMod val="50000"/>
              </a:schemeClr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5732556" y="5601861"/>
            <a:ext cx="1" cy="314160"/>
          </a:xfrm>
          <a:prstGeom prst="line">
            <a:avLst/>
          </a:prstGeom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5685260" y="5765692"/>
            <a:ext cx="2366007" cy="30065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r>
              <a:rPr lang="en-US" sz="1100" b="1" dirty="0" smtClean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min feature size capability </a:t>
            </a:r>
            <a:endParaRPr lang="en-US" sz="1100" b="1" dirty="0">
              <a:solidFill>
                <a:srgbClr val="FE7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5668719" y="6104551"/>
            <a:ext cx="2366007" cy="30065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r>
              <a:rPr lang="en-US" sz="1100" b="1" dirty="0" smtClean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min aspect ration capability</a:t>
            </a:r>
            <a:endParaRPr lang="en-US" sz="1100" b="1" dirty="0">
              <a:solidFill>
                <a:srgbClr val="FE7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126992" y="5765692"/>
            <a:ext cx="2036339" cy="30399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E7F00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r>
              <a:rPr lang="en-US" sz="1100" b="1" dirty="0" smtClean="0">
                <a:solidFill>
                  <a:srgbClr val="FE7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hole depth capability </a:t>
            </a:r>
            <a:endParaRPr lang="en-US" sz="1100" b="1" dirty="0">
              <a:solidFill>
                <a:srgbClr val="FE7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26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Machine-understandable capability model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158679" y="1528786"/>
            <a:ext cx="2562724" cy="3590113"/>
            <a:chOff x="2244279" y="1614714"/>
            <a:chExt cx="2562724" cy="3590113"/>
          </a:xfrm>
        </p:grpSpPr>
        <p:pic>
          <p:nvPicPr>
            <p:cNvPr id="5" name="Picture 4" descr="xml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0696" y="2304146"/>
              <a:ext cx="2286307" cy="272474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520696" y="1614714"/>
              <a:ext cx="16884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Capability Model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44279" y="4852957"/>
              <a:ext cx="701458" cy="35187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Berlin Sans FB" pitchFamily="34" charset="0"/>
                </a:rPr>
                <a:t>MSDL</a:t>
              </a:r>
              <a:endParaRPr lang="en-US" sz="1200" dirty="0">
                <a:latin typeface="Berlin Sans FB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820961" y="1344309"/>
            <a:ext cx="1688447" cy="1678670"/>
            <a:chOff x="906561" y="1430237"/>
            <a:chExt cx="1688447" cy="167867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4142" y="1430237"/>
              <a:ext cx="1196847" cy="119684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06561" y="2739575"/>
              <a:ext cx="1688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Machine Agent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66" y="2653647"/>
            <a:ext cx="4649801" cy="326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0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Competitive priorities of firms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The term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`capabilities’ 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entered the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manufacturing strategy literature from the business strategy field following Skinner’s works in 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the 60’s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. </a:t>
            </a:r>
          </a:p>
          <a:p>
            <a:endParaRPr lang="en-US" dirty="0">
              <a:latin typeface="CourierNewPSMT" charset="0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431" y="2981339"/>
            <a:ext cx="5445847" cy="21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8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Demo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010" y="2183059"/>
            <a:ext cx="3599025" cy="21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Up Arrow 43"/>
          <p:cNvSpPr/>
          <p:nvPr/>
        </p:nvSpPr>
        <p:spPr>
          <a:xfrm rot="10800000">
            <a:off x="7674673" y="1705042"/>
            <a:ext cx="3031434" cy="3527367"/>
          </a:xfrm>
          <a:prstGeom prst="upArrow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Up Arrow 42"/>
          <p:cNvSpPr/>
          <p:nvPr/>
        </p:nvSpPr>
        <p:spPr>
          <a:xfrm>
            <a:off x="1252342" y="1316309"/>
            <a:ext cx="3031434" cy="3527367"/>
          </a:xfrm>
          <a:prstGeom prst="upArrow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Corporate Strategy: Bottom-up vs. top-down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37863" y="1274306"/>
            <a:ext cx="2981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Competitive priorities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277272" y="4080478"/>
            <a:ext cx="125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Resources 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803393" y="2341538"/>
            <a:ext cx="2007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Capabilities </a:t>
            </a:r>
            <a:endParaRPr lang="en-US" sz="2000" b="1" dirty="0"/>
          </a:p>
        </p:txBody>
      </p:sp>
      <p:sp>
        <p:nvSpPr>
          <p:cNvPr id="8" name="Diamond 7"/>
          <p:cNvSpPr/>
          <p:nvPr/>
        </p:nvSpPr>
        <p:spPr>
          <a:xfrm>
            <a:off x="1669774" y="4467684"/>
            <a:ext cx="437322" cy="437322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199863" y="4480938"/>
            <a:ext cx="437322" cy="437322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amond 9"/>
          <p:cNvSpPr/>
          <p:nvPr/>
        </p:nvSpPr>
        <p:spPr>
          <a:xfrm>
            <a:off x="2710072" y="4494190"/>
            <a:ext cx="437322" cy="437322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/>
          <p:cNvSpPr/>
          <p:nvPr/>
        </p:nvSpPr>
        <p:spPr>
          <a:xfrm>
            <a:off x="3183834" y="4478341"/>
            <a:ext cx="437322" cy="437322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/>
          <p:cNvSpPr/>
          <p:nvPr/>
        </p:nvSpPr>
        <p:spPr>
          <a:xfrm>
            <a:off x="3713923" y="4491595"/>
            <a:ext cx="437322" cy="437322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/>
          <p:cNvSpPr/>
          <p:nvPr/>
        </p:nvSpPr>
        <p:spPr>
          <a:xfrm>
            <a:off x="4224132" y="4504847"/>
            <a:ext cx="437322" cy="437322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amond 13"/>
          <p:cNvSpPr/>
          <p:nvPr/>
        </p:nvSpPr>
        <p:spPr>
          <a:xfrm>
            <a:off x="1186069" y="4467684"/>
            <a:ext cx="437322" cy="437322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464363" y="2837649"/>
            <a:ext cx="364437" cy="329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914934" y="2850903"/>
            <a:ext cx="364437" cy="329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365507" y="2844279"/>
            <a:ext cx="364437" cy="329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829337" y="2831025"/>
            <a:ext cx="364437" cy="329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279908" y="2844279"/>
            <a:ext cx="364437" cy="329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730481" y="2837655"/>
            <a:ext cx="364437" cy="329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/>
          <p:cNvSpPr/>
          <p:nvPr/>
        </p:nvSpPr>
        <p:spPr>
          <a:xfrm>
            <a:off x="2055398" y="1695307"/>
            <a:ext cx="417444" cy="343241"/>
          </a:xfrm>
          <a:prstGeom prst="hexago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>
            <a:off x="2565600" y="1688681"/>
            <a:ext cx="417444" cy="343241"/>
          </a:xfrm>
          <a:prstGeom prst="hexago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/>
          <p:cNvSpPr/>
          <p:nvPr/>
        </p:nvSpPr>
        <p:spPr>
          <a:xfrm>
            <a:off x="3065873" y="1688681"/>
            <a:ext cx="417444" cy="343241"/>
          </a:xfrm>
          <a:prstGeom prst="hexago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45" name="TextBox 44"/>
          <p:cNvSpPr txBox="1"/>
          <p:nvPr/>
        </p:nvSpPr>
        <p:spPr>
          <a:xfrm>
            <a:off x="1209257" y="5442677"/>
            <a:ext cx="307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6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Bottom-up</a:t>
            </a:r>
            <a:endParaRPr lang="en-US" sz="3600" dirty="0">
              <a:solidFill>
                <a:schemeClr val="accent6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691934" y="827371"/>
            <a:ext cx="338994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 smtClean="0">
              <a:latin typeface="CourierNewPSM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b="1" dirty="0" smtClean="0">
                <a:latin typeface="CourierNewPSMT" charset="0"/>
              </a:rPr>
              <a:t>Quality</a:t>
            </a:r>
            <a:endParaRPr lang="en-US" sz="2000" b="1" dirty="0">
              <a:latin typeface="CourierNewPSM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latin typeface="CourierNewPSMT" charset="0"/>
              </a:rPr>
              <a:t>Cost-efficiency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latin typeface="CourierNewPSMT" charset="0"/>
              </a:rPr>
              <a:t>Dependability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latin typeface="CourierNewPSMT" charset="0"/>
              </a:rPr>
              <a:t>Flexibility</a:t>
            </a:r>
          </a:p>
        </p:txBody>
      </p:sp>
      <p:sp>
        <p:nvSpPr>
          <p:cNvPr id="55" name="Triangle 54"/>
          <p:cNvSpPr/>
          <p:nvPr/>
        </p:nvSpPr>
        <p:spPr>
          <a:xfrm>
            <a:off x="1676373" y="3703319"/>
            <a:ext cx="417412" cy="235328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289856" y="3337213"/>
            <a:ext cx="125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Functions</a:t>
            </a:r>
            <a:endParaRPr lang="en-US" b="1" dirty="0"/>
          </a:p>
        </p:txBody>
      </p:sp>
      <p:sp>
        <p:nvSpPr>
          <p:cNvPr id="57" name="Triangle 56"/>
          <p:cNvSpPr/>
          <p:nvPr/>
        </p:nvSpPr>
        <p:spPr>
          <a:xfrm>
            <a:off x="2162418" y="3698466"/>
            <a:ext cx="417412" cy="235328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2635021" y="3703319"/>
            <a:ext cx="417412" cy="235328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/>
          <p:cNvSpPr/>
          <p:nvPr/>
        </p:nvSpPr>
        <p:spPr>
          <a:xfrm>
            <a:off x="3118706" y="3705821"/>
            <a:ext cx="417412" cy="235328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/>
          <p:cNvSpPr/>
          <p:nvPr/>
        </p:nvSpPr>
        <p:spPr>
          <a:xfrm>
            <a:off x="3602391" y="3698466"/>
            <a:ext cx="417412" cy="235328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7620007" y="1248302"/>
            <a:ext cx="3475385" cy="4811606"/>
            <a:chOff x="7620007" y="1248302"/>
            <a:chExt cx="3475385" cy="4811606"/>
          </a:xfrm>
        </p:grpSpPr>
        <p:sp>
          <p:nvSpPr>
            <p:cNvPr id="24" name="TextBox 23"/>
            <p:cNvSpPr txBox="1"/>
            <p:nvPr/>
          </p:nvSpPr>
          <p:spPr>
            <a:xfrm>
              <a:off x="7749215" y="1248302"/>
              <a:ext cx="29817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Competitive priorities</a:t>
              </a:r>
              <a:endParaRPr lang="en-US" sz="20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517845" y="4009922"/>
              <a:ext cx="1252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Resources </a:t>
              </a:r>
              <a:endParaRPr lang="en-US" b="1" dirty="0"/>
            </a:p>
          </p:txBody>
        </p:sp>
        <p:sp>
          <p:nvSpPr>
            <p:cNvPr id="27" name="Diamond 26"/>
            <p:cNvSpPr/>
            <p:nvPr/>
          </p:nvSpPr>
          <p:spPr>
            <a:xfrm>
              <a:off x="8103712" y="4451410"/>
              <a:ext cx="437322" cy="437322"/>
            </a:xfrm>
            <a:prstGeom prst="diamond">
              <a:avLst/>
            </a:prstGeom>
            <a:solidFill>
              <a:srgbClr val="FFC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Diamond 27"/>
            <p:cNvSpPr/>
            <p:nvPr/>
          </p:nvSpPr>
          <p:spPr>
            <a:xfrm>
              <a:off x="8633801" y="4464664"/>
              <a:ext cx="437322" cy="437322"/>
            </a:xfrm>
            <a:prstGeom prst="diamond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Diamond 28"/>
            <p:cNvSpPr/>
            <p:nvPr/>
          </p:nvSpPr>
          <p:spPr>
            <a:xfrm>
              <a:off x="9144010" y="4477916"/>
              <a:ext cx="437322" cy="437322"/>
            </a:xfrm>
            <a:prstGeom prst="diamond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Diamond 29"/>
            <p:cNvSpPr/>
            <p:nvPr/>
          </p:nvSpPr>
          <p:spPr>
            <a:xfrm>
              <a:off x="9617772" y="4462067"/>
              <a:ext cx="437322" cy="437322"/>
            </a:xfrm>
            <a:prstGeom prst="diamond">
              <a:avLst/>
            </a:prstGeom>
            <a:solidFill>
              <a:srgbClr val="FFC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Diamond 30"/>
            <p:cNvSpPr/>
            <p:nvPr/>
          </p:nvSpPr>
          <p:spPr>
            <a:xfrm>
              <a:off x="10147861" y="4475321"/>
              <a:ext cx="437322" cy="437322"/>
            </a:xfrm>
            <a:prstGeom prst="diamond">
              <a:avLst/>
            </a:prstGeom>
            <a:solidFill>
              <a:srgbClr val="FFC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Diamond 31"/>
            <p:cNvSpPr/>
            <p:nvPr/>
          </p:nvSpPr>
          <p:spPr>
            <a:xfrm>
              <a:off x="10658070" y="4488573"/>
              <a:ext cx="437322" cy="437322"/>
            </a:xfrm>
            <a:prstGeom prst="diamond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iamond 32"/>
            <p:cNvSpPr/>
            <p:nvPr/>
          </p:nvSpPr>
          <p:spPr>
            <a:xfrm>
              <a:off x="7620007" y="4451410"/>
              <a:ext cx="437322" cy="437322"/>
            </a:xfrm>
            <a:prstGeom prst="diamond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898301" y="2685913"/>
              <a:ext cx="364437" cy="329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8348872" y="2699167"/>
              <a:ext cx="364437" cy="329628"/>
            </a:xfrm>
            <a:prstGeom prst="ellipse">
              <a:avLst/>
            </a:prstGeom>
            <a:solidFill>
              <a:schemeClr val="accent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8799445" y="2692543"/>
              <a:ext cx="364437" cy="329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9263275" y="2679289"/>
              <a:ext cx="364437" cy="329628"/>
            </a:xfrm>
            <a:prstGeom prst="ellipse">
              <a:avLst/>
            </a:prstGeom>
            <a:solidFill>
              <a:schemeClr val="accent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9713846" y="2692543"/>
              <a:ext cx="364437" cy="329628"/>
            </a:xfrm>
            <a:prstGeom prst="ellipse">
              <a:avLst/>
            </a:prstGeom>
            <a:solidFill>
              <a:schemeClr val="accent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0164419" y="2685919"/>
              <a:ext cx="364437" cy="329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Hexagon 39"/>
            <p:cNvSpPr/>
            <p:nvPr/>
          </p:nvSpPr>
          <p:spPr>
            <a:xfrm>
              <a:off x="8435018" y="1648926"/>
              <a:ext cx="417444" cy="343241"/>
            </a:xfrm>
            <a:prstGeom prst="hexagon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Hexagon 40"/>
            <p:cNvSpPr/>
            <p:nvPr/>
          </p:nvSpPr>
          <p:spPr>
            <a:xfrm>
              <a:off x="8945220" y="1642300"/>
              <a:ext cx="417444" cy="343241"/>
            </a:xfrm>
            <a:prstGeom prst="hexag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Hexagon 41"/>
            <p:cNvSpPr/>
            <p:nvPr/>
          </p:nvSpPr>
          <p:spPr>
            <a:xfrm>
              <a:off x="9445493" y="1642300"/>
              <a:ext cx="417444" cy="343241"/>
            </a:xfrm>
            <a:prstGeom prst="hexagon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79641" y="5413577"/>
              <a:ext cx="30745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accent6">
                      <a:lumMod val="50000"/>
                    </a:schemeClr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Top-down</a:t>
              </a:r>
              <a:endParaRPr lang="en-US" sz="3600" dirty="0">
                <a:solidFill>
                  <a:schemeClr val="accent6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sp>
          <p:nvSpPr>
            <p:cNvPr id="61" name="Triangle 60"/>
            <p:cNvSpPr/>
            <p:nvPr/>
          </p:nvSpPr>
          <p:spPr>
            <a:xfrm>
              <a:off x="8000973" y="3611879"/>
              <a:ext cx="417412" cy="235328"/>
            </a:xfrm>
            <a:prstGeom prst="triangl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614456" y="3245773"/>
              <a:ext cx="1252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smtClean="0"/>
                <a:t>Functions</a:t>
              </a:r>
              <a:endParaRPr lang="en-US" b="1" dirty="0"/>
            </a:p>
          </p:txBody>
        </p:sp>
        <p:sp>
          <p:nvSpPr>
            <p:cNvPr id="63" name="Triangle 62"/>
            <p:cNvSpPr/>
            <p:nvPr/>
          </p:nvSpPr>
          <p:spPr>
            <a:xfrm>
              <a:off x="8487018" y="3607026"/>
              <a:ext cx="417412" cy="235328"/>
            </a:xfrm>
            <a:prstGeom prst="triangle">
              <a:avLst/>
            </a:prstGeom>
            <a:solidFill>
              <a:srgbClr val="7030A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/>
            <p:cNvSpPr/>
            <p:nvPr/>
          </p:nvSpPr>
          <p:spPr>
            <a:xfrm>
              <a:off x="8959621" y="3611879"/>
              <a:ext cx="417412" cy="235328"/>
            </a:xfrm>
            <a:prstGeom prst="triangl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riangle 64"/>
            <p:cNvSpPr/>
            <p:nvPr/>
          </p:nvSpPr>
          <p:spPr>
            <a:xfrm>
              <a:off x="9443306" y="3614381"/>
              <a:ext cx="417412" cy="235328"/>
            </a:xfrm>
            <a:prstGeom prst="triangl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riangle 65"/>
            <p:cNvSpPr/>
            <p:nvPr/>
          </p:nvSpPr>
          <p:spPr>
            <a:xfrm>
              <a:off x="9926991" y="3622266"/>
              <a:ext cx="417412" cy="235328"/>
            </a:xfrm>
            <a:prstGeom prst="triangle">
              <a:avLst/>
            </a:prstGeom>
            <a:solidFill>
              <a:srgbClr val="7030A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236233" y="2236676"/>
              <a:ext cx="2007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Capabilities </a:t>
              </a:r>
              <a:endParaRPr lang="en-US" sz="20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8236233" y="2031922"/>
            <a:ext cx="2007704" cy="604864"/>
            <a:chOff x="8236233" y="2031922"/>
            <a:chExt cx="2007704" cy="604864"/>
          </a:xfrm>
        </p:grpSpPr>
        <p:cxnSp>
          <p:nvCxnSpPr>
            <p:cNvPr id="69" name="Straight Connector 68"/>
            <p:cNvCxnSpPr/>
            <p:nvPr/>
          </p:nvCxnSpPr>
          <p:spPr>
            <a:xfrm flipH="1">
              <a:off x="8236233" y="2031922"/>
              <a:ext cx="281612" cy="604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8799445" y="2038548"/>
              <a:ext cx="160176" cy="5982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9860718" y="2038548"/>
              <a:ext cx="383219" cy="5982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589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Manufacturing Capabilities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93" y="1828800"/>
            <a:ext cx="11382973" cy="2273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11662" y="1828800"/>
            <a:ext cx="3012830" cy="363415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72954" y="2965450"/>
            <a:ext cx="1066800" cy="363415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5993" y="3563327"/>
            <a:ext cx="7690530" cy="363415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33828" y="5836627"/>
            <a:ext cx="7995138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Excerpt from: </a:t>
            </a:r>
            <a:r>
              <a:rPr lang="en-US" sz="1100" i="1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Ferdows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sz="1100" i="1" dirty="0" err="1">
                <a:solidFill>
                  <a:srgbClr val="222222"/>
                </a:solidFill>
                <a:latin typeface="Arial" panose="020B0604020202020204" pitchFamily="34" charset="0"/>
              </a:rPr>
              <a:t>Kasra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, and </a:t>
            </a:r>
            <a:r>
              <a:rPr lang="en-US" sz="11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Arnoud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 De Meyer. "Lasting improvements in manufacturing performance: in search of a new theory." Journal of Operations management 9.2 (1990): 168-184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6137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Manufacturing Capabilities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Quality (conformance quality):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/>
              <a:t>`degree to which a specific product conforms to a design or specification</a:t>
            </a:r>
            <a:r>
              <a:rPr lang="en-US" dirty="0" smtClean="0"/>
              <a:t>’.</a:t>
            </a:r>
          </a:p>
          <a:p>
            <a:r>
              <a:rPr lang="en-US" dirty="0"/>
              <a:t>Flexibility </a:t>
            </a:r>
          </a:p>
          <a:p>
            <a:pPr lvl="2"/>
            <a:r>
              <a:rPr lang="en-US" dirty="0"/>
              <a:t>the ability to instigate rapid design changes and rapid volume changes</a:t>
            </a:r>
          </a:p>
          <a:p>
            <a:r>
              <a:rPr lang="en-US" dirty="0" smtClean="0"/>
              <a:t>Dependability </a:t>
            </a:r>
            <a:endParaRPr lang="en-US" dirty="0"/>
          </a:p>
          <a:p>
            <a:pPr lvl="2"/>
            <a:r>
              <a:rPr lang="en-US" dirty="0" smtClean="0"/>
              <a:t>Delivery dependability:  </a:t>
            </a:r>
            <a:r>
              <a:rPr lang="en-US" dirty="0"/>
              <a:t>the ability to deliver product to the customer </a:t>
            </a:r>
            <a:r>
              <a:rPr lang="en-US" dirty="0" smtClean="0"/>
              <a:t>on-time (delivery dependability). </a:t>
            </a:r>
          </a:p>
          <a:p>
            <a:pPr lvl="2"/>
            <a:r>
              <a:rPr lang="en-US" dirty="0" smtClean="0"/>
              <a:t>Service dependability: the ability to provide effective after-sales services </a:t>
            </a:r>
            <a:endParaRPr lang="en-US" dirty="0"/>
          </a:p>
          <a:p>
            <a:r>
              <a:rPr lang="en-US" dirty="0" smtClean="0"/>
              <a:t>Cost-efficiency</a:t>
            </a:r>
            <a:endParaRPr lang="en-US" dirty="0"/>
          </a:p>
          <a:p>
            <a:pPr lvl="2"/>
            <a:r>
              <a:rPr lang="en-US" dirty="0" smtClean="0"/>
              <a:t>The ability to manufacture low-cost products</a:t>
            </a:r>
          </a:p>
          <a:p>
            <a:r>
              <a:rPr lang="en-US" dirty="0"/>
              <a:t>Innovation </a:t>
            </a:r>
          </a:p>
          <a:p>
            <a:pPr lvl="2"/>
            <a:r>
              <a:rPr lang="en-US" dirty="0"/>
              <a:t>the ability to develop and introduce new products successfully</a:t>
            </a:r>
          </a:p>
          <a:p>
            <a:endParaRPr lang="en-US" dirty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6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Capability Pyramid </a:t>
            </a:r>
            <a:endParaRPr lang="en-US" dirty="0"/>
          </a:p>
        </p:txBody>
      </p:sp>
      <p:sp>
        <p:nvSpPr>
          <p:cNvPr id="4" name="Triangle 3"/>
          <p:cNvSpPr/>
          <p:nvPr/>
        </p:nvSpPr>
        <p:spPr>
          <a:xfrm>
            <a:off x="3035455" y="1243626"/>
            <a:ext cx="5372100" cy="5100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/>
          <p:cNvSpPr/>
          <p:nvPr/>
        </p:nvSpPr>
        <p:spPr>
          <a:xfrm>
            <a:off x="5211732" y="1243626"/>
            <a:ext cx="1009650" cy="947124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0000">
                <a:schemeClr val="accent2">
                  <a:lumMod val="7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78632" y="881358"/>
            <a:ext cx="198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Cost-efficiency</a:t>
            </a:r>
          </a:p>
          <a:p>
            <a:r>
              <a:rPr lang="en-US" dirty="0" smtClean="0"/>
              <a:t>Quality</a:t>
            </a:r>
          </a:p>
          <a:p>
            <a:r>
              <a:rPr lang="en-US" dirty="0" smtClean="0"/>
              <a:t>Dependability</a:t>
            </a:r>
          </a:p>
          <a:p>
            <a:r>
              <a:rPr lang="en-US" dirty="0" smtClean="0"/>
              <a:t>Flexibility</a:t>
            </a:r>
          </a:p>
          <a:p>
            <a:r>
              <a:rPr lang="en-US" dirty="0" smtClean="0"/>
              <a:t>Innovation</a:t>
            </a:r>
          </a:p>
          <a:p>
            <a:endParaRPr lang="en-US" dirty="0"/>
          </a:p>
        </p:txBody>
      </p:sp>
      <p:sp>
        <p:nvSpPr>
          <p:cNvPr id="7" name="Left Bracket 6"/>
          <p:cNvSpPr/>
          <p:nvPr/>
        </p:nvSpPr>
        <p:spPr>
          <a:xfrm>
            <a:off x="6926232" y="1028700"/>
            <a:ext cx="152400" cy="13716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44932" y="4914900"/>
            <a:ext cx="375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Lower-level capabilities </a:t>
            </a:r>
            <a:endParaRPr lang="en-US" sz="24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Up Arrow 8"/>
          <p:cNvSpPr/>
          <p:nvPr/>
        </p:nvSpPr>
        <p:spPr>
          <a:xfrm>
            <a:off x="5354607" y="3049776"/>
            <a:ext cx="619125" cy="1409700"/>
          </a:xfrm>
          <a:prstGeom prst="up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8000">
                <a:schemeClr val="accent1">
                  <a:lumMod val="45000"/>
                  <a:lumOff val="55000"/>
                </a:schemeClr>
              </a:gs>
              <a:gs pos="90000">
                <a:schemeClr val="accent3">
                  <a:lumMod val="75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357960" y="1158357"/>
            <a:ext cx="2834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Competitive priorities</a:t>
            </a:r>
            <a:endParaRPr lang="en-US" b="1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Core competencies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Strategic  capabilities  </a:t>
            </a:r>
            <a:endParaRPr lang="en-US" b="1" dirty="0"/>
          </a:p>
        </p:txBody>
      </p:sp>
      <p:sp>
        <p:nvSpPr>
          <p:cNvPr id="11" name="Right Arrow 10"/>
          <p:cNvSpPr/>
          <p:nvPr/>
        </p:nvSpPr>
        <p:spPr>
          <a:xfrm>
            <a:off x="8650822" y="1504062"/>
            <a:ext cx="463871" cy="420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7" idx="1"/>
          </p:cNvCxnSpPr>
          <p:nvPr/>
        </p:nvCxnSpPr>
        <p:spPr>
          <a:xfrm flipH="1">
            <a:off x="5664169" y="1714500"/>
            <a:ext cx="1262063" cy="0"/>
          </a:xfrm>
          <a:prstGeom prst="straightConnector1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3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MDII">
  <a:themeElements>
    <a:clrScheme name="DMDII">
      <a:dk1>
        <a:srgbClr val="7F7F7F"/>
      </a:dk1>
      <a:lt1>
        <a:sysClr val="window" lastClr="FFFFFF"/>
      </a:lt1>
      <a:dk2>
        <a:srgbClr val="757070"/>
      </a:dk2>
      <a:lt2>
        <a:srgbClr val="E7E6E6"/>
      </a:lt2>
      <a:accent1>
        <a:srgbClr val="4B5050"/>
      </a:accent1>
      <a:accent2>
        <a:srgbClr val="006FCF"/>
      </a:accent2>
      <a:accent3>
        <a:srgbClr val="6E7378"/>
      </a:accent3>
      <a:accent4>
        <a:srgbClr val="91969B"/>
      </a:accent4>
      <a:accent5>
        <a:srgbClr val="AAAFB4"/>
      </a:accent5>
      <a:accent6>
        <a:srgbClr val="DCE1E6"/>
      </a:accent6>
      <a:hlink>
        <a:srgbClr val="006FCF"/>
      </a:hlink>
      <a:folHlink>
        <a:srgbClr val="AAAFB4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11690</TotalTime>
  <Words>2406</Words>
  <Application>Microsoft Macintosh PowerPoint</Application>
  <PresentationFormat>Widescreen</PresentationFormat>
  <Paragraphs>460</Paragraphs>
  <Slides>50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Abadi MT Condensed Extra Bold</vt:lpstr>
      <vt:lpstr>Arial</vt:lpstr>
      <vt:lpstr>Berlin Sans FB</vt:lpstr>
      <vt:lpstr>Calibri</vt:lpstr>
      <vt:lpstr>Calibri Light</vt:lpstr>
      <vt:lpstr>Century Gothic</vt:lpstr>
      <vt:lpstr>CourierNewPSMT</vt:lpstr>
      <vt:lpstr>Roboto</vt:lpstr>
      <vt:lpstr>DMDII</vt:lpstr>
      <vt:lpstr>think-cell Slide</vt:lpstr>
      <vt:lpstr>Representing Manufacturing Capabilities </vt:lpstr>
      <vt:lpstr>Outline</vt:lpstr>
      <vt:lpstr>Understanding and representing manufacturing capabilities:  why it matters? </vt:lpstr>
      <vt:lpstr>Capability in the context of Business Strategy</vt:lpstr>
      <vt:lpstr>Competitive priorities of firms</vt:lpstr>
      <vt:lpstr>Corporate Strategy: Bottom-up vs. top-down</vt:lpstr>
      <vt:lpstr>Generic Manufacturing Capabilities </vt:lpstr>
      <vt:lpstr>Generic Manufacturing Capabilities </vt:lpstr>
      <vt:lpstr>Capability Pyramid </vt:lpstr>
      <vt:lpstr>Models of capability development </vt:lpstr>
      <vt:lpstr>Cumulative (Sandcone) Model</vt:lpstr>
      <vt:lpstr>Manufacturing Futures Survey</vt:lpstr>
      <vt:lpstr>Characterizing capabilities (Performance measures) </vt:lpstr>
      <vt:lpstr>How Many?</vt:lpstr>
      <vt:lpstr>PowerPoint Presentation</vt:lpstr>
      <vt:lpstr>Capabilities and Resources</vt:lpstr>
      <vt:lpstr>Key Terms</vt:lpstr>
      <vt:lpstr>Resources, Capabilities, and Core Competencies</vt:lpstr>
      <vt:lpstr>Competencies </vt:lpstr>
      <vt:lpstr>PowerPoint Presentation</vt:lpstr>
      <vt:lpstr>Some Observations </vt:lpstr>
      <vt:lpstr>Attributes of capabilities (as defined in the literature)</vt:lpstr>
      <vt:lpstr>PowerPoint Presentation</vt:lpstr>
      <vt:lpstr>Capability Pyramid </vt:lpstr>
      <vt:lpstr>Types of operational capabilities</vt:lpstr>
      <vt:lpstr>Fabrication Capability</vt:lpstr>
      <vt:lpstr>Vertical dependency  </vt:lpstr>
      <vt:lpstr>Part II</vt:lpstr>
      <vt:lpstr>Capability representation on company website</vt:lpstr>
      <vt:lpstr>PowerPoint Presentation</vt:lpstr>
      <vt:lpstr>Manufacturing Capability Thesaurus</vt:lpstr>
      <vt:lpstr>Manufacturing Capability &gt; Production Capacity</vt:lpstr>
      <vt:lpstr>Manufacturing Capability &gt; Part Type</vt:lpstr>
      <vt:lpstr>Manufacturing Capability &gt; Geometric complexity</vt:lpstr>
      <vt:lpstr>Term frequencies in the corpus </vt:lpstr>
      <vt:lpstr>Entity Extractor Tool</vt:lpstr>
      <vt:lpstr>Lessons learned </vt:lpstr>
      <vt:lpstr>PowerPoint Presentation</vt:lpstr>
      <vt:lpstr>PowerPoint Presentation</vt:lpstr>
      <vt:lpstr>Objectives</vt:lpstr>
      <vt:lpstr>Goals &amp; Objectives</vt:lpstr>
      <vt:lpstr>CaMDiF Functions</vt:lpstr>
      <vt:lpstr>System Architecture</vt:lpstr>
      <vt:lpstr>Detailed Technical Progress : MSDL to BFO mappings</vt:lpstr>
      <vt:lpstr>Detailed Technical Progress : Factory</vt:lpstr>
      <vt:lpstr>Surface Roughness Capability</vt:lpstr>
      <vt:lpstr>Manufacturing Capability </vt:lpstr>
      <vt:lpstr>Part Quality Capability</vt:lpstr>
      <vt:lpstr>Machine-understandable capability model</vt:lpstr>
      <vt:lpstr>Software Demo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Bhaskar Bhattacharya</dc:creator>
  <cp:lastModifiedBy>amerif@gmail.com</cp:lastModifiedBy>
  <cp:revision>355</cp:revision>
  <dcterms:created xsi:type="dcterms:W3CDTF">2016-08-19T19:35:56Z</dcterms:created>
  <dcterms:modified xsi:type="dcterms:W3CDTF">2018-04-21T00:47:01Z</dcterms:modified>
</cp:coreProperties>
</file>